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24" r:id="rId2"/>
    <p:sldId id="272" r:id="rId3"/>
    <p:sldId id="273" r:id="rId4"/>
    <p:sldId id="257" r:id="rId5"/>
    <p:sldId id="269" r:id="rId6"/>
    <p:sldId id="276" r:id="rId7"/>
    <p:sldId id="274" r:id="rId8"/>
    <p:sldId id="275" r:id="rId9"/>
    <p:sldId id="277" r:id="rId10"/>
    <p:sldId id="278" r:id="rId11"/>
    <p:sldId id="258" r:id="rId12"/>
    <p:sldId id="259" r:id="rId13"/>
    <p:sldId id="261" r:id="rId14"/>
    <p:sldId id="262" r:id="rId15"/>
    <p:sldId id="263" r:id="rId16"/>
    <p:sldId id="264" r:id="rId17"/>
    <p:sldId id="265" r:id="rId18"/>
    <p:sldId id="270" r:id="rId19"/>
    <p:sldId id="266" r:id="rId20"/>
    <p:sldId id="267" r:id="rId21"/>
    <p:sldId id="268" r:id="rId22"/>
    <p:sldId id="325" r:id="rId23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8D1E5-0876-4094-BB5E-7660DE4C58E5}" type="datetimeFigureOut">
              <a:rPr lang="tr-TR" smtClean="0"/>
              <a:t>3.12.2023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5C0B8-62DA-41F5-BE86-58D6F698D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3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ABBDB-85FC-492C-870D-1B307AEAC92B}" type="datetimeFigureOut">
              <a:rPr lang="tr-TR" smtClean="0"/>
              <a:t>3.12.2023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1145-2E85-4452-9AB2-706C362952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24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7C6-23CD-4DC0-8BF1-8677303B4D5C}" type="datetime1">
              <a:rPr lang="tr-TR" smtClean="0"/>
              <a:t>3.12.2023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AAC5-F438-4DEC-9874-E941B4F98BB9}" type="datetime1">
              <a:rPr lang="tr-TR" smtClean="0"/>
              <a:t>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F4EC-1FFB-4985-A74B-8984EDB99952}" type="datetime1">
              <a:rPr lang="tr-TR" smtClean="0"/>
              <a:t>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31C0-99A4-4041-B2CD-52B26F920D73}" type="datetime1">
              <a:rPr lang="tr-TR" smtClean="0"/>
              <a:t>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CA9F-9BE8-437B-8D38-FB4CA07B1534}" type="datetime1">
              <a:rPr lang="tr-TR" smtClean="0"/>
              <a:t>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02EB-9C18-49F5-97D8-B7F30D4CAAF0}" type="datetime1">
              <a:rPr lang="tr-TR" smtClean="0"/>
              <a:t>3.12.2023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0D14-A21A-40CE-A450-7EF20F733E9F}" type="datetime1">
              <a:rPr lang="tr-TR" smtClean="0"/>
              <a:t>3.12.2023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158-1F07-4536-A064-42BBE0EDE24B}" type="datetime1">
              <a:rPr lang="tr-TR" smtClean="0"/>
              <a:t>3.12.2023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A329-7E49-43C4-AF85-E15370251CEE}" type="datetime1">
              <a:rPr lang="tr-TR" smtClean="0"/>
              <a:t>3.12.2023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3CC1-171A-470A-81E4-8CCC5A0113F7}" type="datetime1">
              <a:rPr lang="tr-TR" smtClean="0"/>
              <a:t>3.12.2023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A96F-AD93-4F56-91DB-AC14247433D4}" type="datetime1">
              <a:rPr lang="tr-TR" smtClean="0"/>
              <a:t>3.12.2023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DBDAF2-A47D-4658-ABB2-DA1E34ECE0FB}" type="datetime1">
              <a:rPr lang="tr-TR" smtClean="0"/>
              <a:t>3.12.2023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C4D0C-CA56-4DDC-B5DA-BC48D612EA79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cuments\KAPADOKYA ÜNİVERSİTESİ\KÜN ŞABLONLAR\kun ppt kap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48" y="0"/>
            <a:ext cx="91805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5900" y="2618911"/>
            <a:ext cx="6172200" cy="291632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Etkin Sunum Becerileri: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Soru-Cevap Tekniğiyle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Matematik Atölyesi (</a:t>
            </a:r>
            <a:r>
              <a:rPr lang="tr-TR" dirty="0" err="1">
                <a:solidFill>
                  <a:schemeClr val="bg1"/>
                </a:solidFill>
                <a:latin typeface="Comic Sans MS" pitchFamily="66" charset="0"/>
              </a:rPr>
              <a:t>Matölye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) Projesi</a:t>
            </a:r>
          </a:p>
          <a:p>
            <a:pPr marL="0" indent="0" algn="ctr">
              <a:buNone/>
            </a:pPr>
            <a:endParaRPr lang="tr-TR" sz="1500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tr-TR" sz="1500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tr-TR" sz="1500" i="1" dirty="0">
                <a:solidFill>
                  <a:schemeClr val="bg1"/>
                </a:solidFill>
                <a:latin typeface="Comic Sans MS" pitchFamily="66" charset="0"/>
              </a:rPr>
              <a:t>Prof. Dr. Rıfat YILDIZ</a:t>
            </a:r>
          </a:p>
          <a:p>
            <a:pPr marL="0" indent="0" algn="ctr">
              <a:buNone/>
            </a:pPr>
            <a:r>
              <a:rPr lang="tr-TR" sz="1500" i="1" dirty="0">
                <a:solidFill>
                  <a:schemeClr val="bg1"/>
                </a:solidFill>
                <a:latin typeface="Comic Sans MS" pitchFamily="66" charset="0"/>
              </a:rPr>
              <a:t>Ekim 2020</a:t>
            </a:r>
          </a:p>
          <a:p>
            <a:pPr marL="0" indent="0" algn="ctr">
              <a:buNone/>
            </a:pPr>
            <a:endParaRPr lang="tr-TR" sz="15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6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tr-TR" sz="4000" b="1" dirty="0" err="1">
                <a:latin typeface="Times New Roman" pitchFamily="18" charset="0"/>
                <a:cs typeface="Times New Roman" pitchFamily="18" charset="0"/>
              </a:rPr>
              <a:t>Matölye</a:t>
            </a: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 Projesi Nasıl geliştirildi?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Velilerle toplantı düzenlendi;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Dijital ve matbu özellikli kütüphane kuruldu;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Uygulama yönergesi hazırlandı;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Törenle 03 Kasım 2017 günü MATÖLYE hizmet sunmaya başladı.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9656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KÜN MATÖLYE PROJESİ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tr-TR" sz="3900" dirty="0">
                <a:latin typeface="Times New Roman" pitchFamily="18" charset="0"/>
                <a:cs typeface="Times New Roman" pitchFamily="18" charset="0"/>
              </a:rPr>
              <a:t>Atölye çalışmaları Nevşehir Milli Eğitim Müdürlüğü (</a:t>
            </a:r>
            <a:r>
              <a:rPr lang="tr-TR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MEM) ile işbirliği</a:t>
            </a:r>
            <a:r>
              <a:rPr lang="tr-TR" sz="3900" dirty="0">
                <a:latin typeface="Times New Roman" pitchFamily="18" charset="0"/>
                <a:cs typeface="Times New Roman" pitchFamily="18" charset="0"/>
              </a:rPr>
              <a:t> içinde başlatıldı.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17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11. EĞİTİM DANIŞMA KURULU NASIL OLUŞTURULDU?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Bayram SEVGEN (İstanbul Fen Lisesi Kurucusu,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Tevitöl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Eski Müdürü), </a:t>
            </a:r>
          </a:p>
          <a:p>
            <a:pPr algn="just">
              <a:lnSpc>
                <a:spcPct val="16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Dr. Öğretim Üyesi Emre EV ÇİMEN (Anadolu Ü. Eğ. Fak.)</a:t>
            </a:r>
          </a:p>
          <a:p>
            <a:pPr algn="just">
              <a:lnSpc>
                <a:spcPct val="16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Ergün ERDOĞAN (Kayseri Fen Lisesi Mat.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.), </a:t>
            </a:r>
          </a:p>
          <a:p>
            <a:pPr algn="just">
              <a:lnSpc>
                <a:spcPct val="16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Dr. Eray DEMİRÇELİK (Kayseri BSM Mat.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200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12. KAPSAM NASIL BELİRLENDİ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Matematik Atölyesi çalışmaları 6. ve 7. sınıflardan başlatıldı. Gelecekte üst sınıflar da dahil edilebilecek.</a:t>
            </a:r>
          </a:p>
          <a:p>
            <a:pPr algn="just">
              <a:lnSpc>
                <a:spcPct val="140000"/>
              </a:lnSpc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68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13. ÖĞRENCİ SEÇİMİ NASIL YAPILDI?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4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6. ve 7. sınıf öğrencilerine matematik ve genel yetenek  dalında yapılan  </a:t>
            </a: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sınav sonucunda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başarılı olanlar arasından belirlendi.</a:t>
            </a:r>
          </a:p>
          <a:p>
            <a:pPr algn="just">
              <a:lnSpc>
                <a:spcPct val="14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20 öğrenci 6. sınıflardan; 20 öğrenci de 7. sınıflardan olmak üzere toplam 40 öğrenciden oluşturuldu.</a:t>
            </a:r>
          </a:p>
          <a:p>
            <a:pPr algn="just">
              <a:lnSpc>
                <a:spcPct val="1400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8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14. EĞİTİM NEREDE VERİLDİ?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fontScale="32500" lnSpcReduction="20000"/>
          </a:bodyPr>
          <a:lstStyle/>
          <a:p>
            <a:pPr lvl="0" algn="just">
              <a:lnSpc>
                <a:spcPct val="170000"/>
              </a:lnSpc>
            </a:pPr>
            <a:r>
              <a:rPr lang="tr-TR" sz="12300" b="1" dirty="0">
                <a:latin typeface="Times New Roman" pitchFamily="18" charset="0"/>
                <a:cs typeface="Times New Roman" pitchFamily="18" charset="0"/>
              </a:rPr>
              <a:t>KÜN </a:t>
            </a:r>
            <a:r>
              <a:rPr lang="tr-TR" sz="12300" b="1" dirty="0" err="1">
                <a:latin typeface="Times New Roman" pitchFamily="18" charset="0"/>
                <a:cs typeface="Times New Roman" pitchFamily="18" charset="0"/>
              </a:rPr>
              <a:t>Mustafapaşa</a:t>
            </a:r>
            <a:r>
              <a:rPr lang="tr-TR" sz="12300" b="1" dirty="0">
                <a:latin typeface="Times New Roman" pitchFamily="18" charset="0"/>
                <a:cs typeface="Times New Roman" pitchFamily="18" charset="0"/>
              </a:rPr>
              <a:t> Yerleşkesinde Hacı Şakir Paşa Medrese </a:t>
            </a:r>
            <a:r>
              <a:rPr lang="tr-TR" sz="12300" dirty="0">
                <a:latin typeface="Times New Roman" pitchFamily="18" charset="0"/>
                <a:cs typeface="Times New Roman" pitchFamily="18" charset="0"/>
              </a:rPr>
              <a:t>binasında</a:t>
            </a:r>
          </a:p>
          <a:p>
            <a:pPr algn="just">
              <a:lnSpc>
                <a:spcPct val="170000"/>
              </a:lnSpc>
            </a:pPr>
            <a:r>
              <a:rPr lang="tr-TR" sz="1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MATÖLYE Kütüphanesi </a:t>
            </a:r>
            <a:r>
              <a:rPr lang="tr-TR" sz="12300" dirty="0">
                <a:latin typeface="Times New Roman" pitchFamily="18" charset="0"/>
                <a:cs typeface="Times New Roman" pitchFamily="18" charset="0"/>
              </a:rPr>
              <a:t>kuruldu.</a:t>
            </a:r>
            <a:r>
              <a:rPr lang="tr-TR" sz="5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40000"/>
              </a:lnSpc>
            </a:pPr>
            <a:endParaRPr lang="tr-TR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16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15. ATÖLYE ÇALIŞMALARI NASIL PROGRAMLANDI?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Atölye çalışmaları tek salonda, cumartesi günleri, öğleden önce ve  öğleden sonra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üçer saat </a:t>
            </a: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(bir saat akıl oyunları 2 saat okul müfredatı)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olmak üzere düzenlendi.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Atölye çalışmaları programı, her grup için, bir eğitim-öğretim yılında, </a:t>
            </a: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toplam 28 hafta ve 84 saat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olarak hazırlandı. </a:t>
            </a:r>
          </a:p>
          <a:p>
            <a:pPr algn="just">
              <a:lnSpc>
                <a:spcPct val="1500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30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ATÖLYE ÇALIŞMALARI NASIL PROGRAMLANDI/II?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Öğretmenler için, işin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amacı, yöntemi ve içeriği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hakkında eğitim danışmanları tarafından bir hafta sonu bilgilendirme semineri düzenlendi. </a:t>
            </a:r>
          </a:p>
          <a:p>
            <a:pPr algn="just">
              <a:lnSpc>
                <a:spcPct val="13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Ayrıca Nevşehir ili kapsamında ortaokul matematik öğretmenlerine Ocak ve Nisan aylarında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eğiticilerin eğitimi seminerleri düzenlendi.</a:t>
            </a:r>
          </a:p>
          <a:p>
            <a:pPr marL="0" lvl="0" indent="0" algn="just">
              <a:lnSpc>
                <a:spcPct val="130000"/>
              </a:lnSpc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992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NASIL ÜCRETLENDİRİLDİ?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4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Seçilmiş öğrencilerin atölye çalışmaları </a:t>
            </a:r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KÜN’ün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toplumsal hizmeti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kapsamında ücretsiz uygulandı;</a:t>
            </a:r>
          </a:p>
          <a:p>
            <a:pPr algn="just">
              <a:lnSpc>
                <a:spcPct val="14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Öğretmenlere emeklerinin karşılığı olarak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ders ücreti ödendi;</a:t>
            </a:r>
          </a:p>
          <a:p>
            <a:pPr algn="just">
              <a:lnSpc>
                <a:spcPct val="14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Proje finansmanı için kaynak araştırıldı (Ahiler KA, TÜBİTAK,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28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VELİLERLE VE ÖĞRETMENLERLE NASIL  İLETİŞİM KURULDU?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Atölye çalışmalarına hak kazanmış öğrencilerin </a:t>
            </a: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velilerine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, atölye çalışmalarının amacı hakkında bir </a:t>
            </a: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bilgilendirme toplantısı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düzenlendi.  </a:t>
            </a:r>
          </a:p>
          <a:p>
            <a:pPr lvl="0" algn="just">
              <a:lnSpc>
                <a:spcPct val="13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Uygulanmak üzere tasarlanan sistem hakkında, ildeki ilgili </a:t>
            </a: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okulların matematik öğretmenleri, MEM marifetiyle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gönderilen bir yazı ile ayrıca bilgilendirildi.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7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728192"/>
          </a:xfrm>
        </p:spPr>
        <p:txBody>
          <a:bodyPr>
            <a:normAutofit fontScale="90000"/>
          </a:bodyPr>
          <a:lstStyle/>
          <a:p>
            <a:pPr lvl="0"/>
            <a:br>
              <a:rPr lang="tr-TR" dirty="0"/>
            </a:br>
            <a:r>
              <a:rPr lang="tr-TR" sz="4400" b="1" dirty="0"/>
              <a:t>1.</a:t>
            </a:r>
            <a:r>
              <a:rPr lang="tr-TR" sz="4400" b="1" dirty="0">
                <a:latin typeface="Times New Roman"/>
                <a:ea typeface="Calibri"/>
                <a:cs typeface="Times New Roman"/>
              </a:rPr>
              <a:t> MATÖLYE NEDİR?</a:t>
            </a:r>
            <a:br>
              <a:rPr lang="tr-TR" sz="4400" b="1" dirty="0">
                <a:ea typeface="Calibri"/>
                <a:cs typeface="Times New Roman"/>
              </a:rPr>
            </a:b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075240" cy="397572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tr-TR" sz="36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MATÖLYE,</a:t>
            </a:r>
            <a:r>
              <a:rPr lang="tr-TR" sz="4800" dirty="0">
                <a:latin typeface="Times New Roman"/>
                <a:ea typeface="Calibri"/>
                <a:cs typeface="Times New Roman"/>
              </a:rPr>
              <a:t> bir sosyal sorumluluk projesidir;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C4D0C-CA56-4DDC-B5DA-BC48D612EA7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503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DÖNEM SONUNDA HANGİ  ETKİNLİKLER DÜZENLENDİ?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Dönem sonunda organize edilecek bir öğrenci etkinliği kapsamında, öğrencilerin atölye çalışmalarındaki </a:t>
            </a:r>
            <a:r>
              <a:rPr lang="tr-TR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kazanımları kamuoyuna yansıtıldı.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592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NİHAİ AMACI NASIL İFADE EDİYORUZ?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Programa iştirak eden gençlerle matematiğin anlamını tartışarak; onların hayal gücü ve matematik öğreniminde yöntem becerilerini geliştirmeye, böylece </a:t>
            </a: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yıldız matematikçilerin tohumunun ekilmesine katkıda bulunmaya çalışıyoruz.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731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361121-DA63-8C93-09C3-FBEFA32F9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F2977E-01EA-D20C-6DE1-4F58718C1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/>
          </a:p>
          <a:p>
            <a:pPr marL="0" indent="0" algn="ctr">
              <a:buNone/>
            </a:pPr>
            <a:r>
              <a:rPr lang="tr-TR" sz="4800" dirty="0">
                <a:solidFill>
                  <a:srgbClr val="FF0000"/>
                </a:solidFill>
              </a:rPr>
              <a:t>Dinlediğiniz için </a:t>
            </a:r>
          </a:p>
          <a:p>
            <a:pPr marL="0" indent="0" algn="ctr">
              <a:buNone/>
            </a:pPr>
            <a:r>
              <a:rPr lang="tr-TR" sz="4800" dirty="0">
                <a:solidFill>
                  <a:srgbClr val="FF0000"/>
                </a:solidFill>
              </a:rPr>
              <a:t>teşekkür ederim.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B8A1486-BC5F-89D3-A932-2A26BA86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65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13942" y="528551"/>
            <a:ext cx="8003232" cy="1728192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Times New Roman" pitchFamily="18" charset="0"/>
                <a:cs typeface="Times New Roman" panose="02020603050405020304" pitchFamily="18" charset="0"/>
              </a:rPr>
              <a:t>2. MATÖLYE NEDEN BİR SOSYAL SORUMLULUK PROJESİDİR?</a:t>
            </a:r>
            <a:br>
              <a:rPr lang="tr-TR" sz="3600" b="1" dirty="0">
                <a:latin typeface="Times New Roman" pitchFamily="18" charset="0"/>
                <a:cs typeface="Times New Roman" panose="02020603050405020304" pitchFamily="18" charset="0"/>
              </a:rPr>
            </a:br>
            <a:endParaRPr lang="tr-TR" sz="3600" b="1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9935" y="2256743"/>
            <a:ext cx="8435280" cy="3831704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öğrencilere 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ücretsiz sunulmaktadır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girişimcilik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özelliğindedir; araştırma sonucunda karar verilmiş ve  uygulanmıştır.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Matölye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yenilikçi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projedir; sunulan eğitim hizmetlerine talep yüksektir.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C4D0C-CA56-4DDC-B5DA-BC48D612EA7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90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MATÖLYE PROJESİNİN AMACI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Ortaöğretim öğrencilerden matematik dalındaki en başarılı olanlara;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Matematiğin günlük hayatta, meslek hayatında ve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Bilimsel etkinliklerde bir araç olarak nasıl kullanıldığı hususunda farkındalık yaratarak,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Yöntem becerilerinin ve hayal gücünün geliştirilmesine katkıda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bulunmaktır.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17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4. NİÇİN MATEMATİK?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Çünkü matematik doğru düşünmektir.</a:t>
            </a:r>
          </a:p>
          <a:p>
            <a:pPr>
              <a:lnSpc>
                <a:spcPct val="160000"/>
              </a:lnSpc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Çünkü matematik sorgulamayı öğrenmektir.</a:t>
            </a:r>
          </a:p>
          <a:p>
            <a:pPr>
              <a:lnSpc>
                <a:spcPct val="160000"/>
              </a:lnSpc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Çünkü matematik verimli üretimde doğru yolu gösterendir.</a:t>
            </a:r>
          </a:p>
          <a:p>
            <a:pPr>
              <a:lnSpc>
                <a:spcPct val="160000"/>
              </a:lnSpc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Çünkü matematik, </a:t>
            </a:r>
            <a:r>
              <a:rPr lang="tr-TR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bilimlerin teknik dilidir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dirty="0"/>
          </a:p>
          <a:p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07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5. NİÇİN MATEMATİK?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41917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Çünkü öğrencilerin OECD Pisa sınav sonuçları iyi değil, </a:t>
            </a:r>
          </a:p>
          <a:p>
            <a:pPr>
              <a:lnSpc>
                <a:spcPct val="20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Çünkü orta gelir tuzağından çıkılamadı ve </a:t>
            </a:r>
          </a:p>
          <a:p>
            <a:pPr>
              <a:lnSpc>
                <a:spcPct val="200000"/>
              </a:lnSpc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Çünkü teknolojiye dayalı/katma değeri yüksek ürün üretilemiyor (</a:t>
            </a:r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Bilim-Matematik-Teknoloji İlişkisi).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45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MATÖLYE DÜŞÜNCESİ NASIL OLUŞTU?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Bir mayıs ayında Prof. Dr. Ali NESİN’İN </a:t>
            </a:r>
            <a:r>
              <a:rPr lang="tr-T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Şirince’deki MATEMATİK KÖYÜNÜ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 gezip gördükten sonra…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32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Matölye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Projesi Nasıl Geliştirildi?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Haziran ve Temmuz aylarında araştırıldı; 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 taraması yapıldı; 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Deneyimli öğretmenlerle görüşüldü; 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 netleştirildi;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danışmanları bulundu ve MEM ile işbirliği protokolü imzalandı;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60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tr-TR" sz="4000" b="1" dirty="0" err="1">
                <a:latin typeface="Times New Roman" pitchFamily="18" charset="0"/>
                <a:cs typeface="Times New Roman" pitchFamily="18" charset="0"/>
              </a:rPr>
              <a:t>Matölye</a:t>
            </a: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 Projesi Nasıl Geliştirildi?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Ağustos, Eylül ve Ekim aylarında;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Bir taraftan sponsorlar desteği ile atölye tefriş edildi ve donatıldı;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Diğer taraftan öğretmenlere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eğiticilerin eğitimi seminerleri düzenlendi;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Öğretmenler belirlendi;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Öğrenciler sınav vasıtasıyla seçildi;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D0C-CA56-4DDC-B5DA-BC48D612EA7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264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578</TotalTime>
  <Words>750</Words>
  <Application>Microsoft Office PowerPoint</Application>
  <PresentationFormat>Ekran Gösterisi (4:3)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Calibri</vt:lpstr>
      <vt:lpstr>Comic Sans MS</vt:lpstr>
      <vt:lpstr>Constantia</vt:lpstr>
      <vt:lpstr>Times New Roman</vt:lpstr>
      <vt:lpstr>Wingdings</vt:lpstr>
      <vt:lpstr>Wingdings 2</vt:lpstr>
      <vt:lpstr>Akış</vt:lpstr>
      <vt:lpstr>PowerPoint Sunusu</vt:lpstr>
      <vt:lpstr> 1. MATÖLYE NEDİR? </vt:lpstr>
      <vt:lpstr>2. MATÖLYE NEDEN BİR SOSYAL SORUMLULUK PROJESİDİR? </vt:lpstr>
      <vt:lpstr>3. MATÖLYE PROJESİNİN AMACI NEDİR?</vt:lpstr>
      <vt:lpstr>4. NİÇİN MATEMATİK?</vt:lpstr>
      <vt:lpstr>5. NİÇİN MATEMATİK?</vt:lpstr>
      <vt:lpstr>6. MATÖLYE DÜŞÜNCESİ NASIL OLUŞTU?</vt:lpstr>
      <vt:lpstr>7. Matölye Projesi Nasıl Geliştirildi?</vt:lpstr>
      <vt:lpstr>8. Matölye Projesi Nasıl Geliştirildi?</vt:lpstr>
      <vt:lpstr>9. Matölye Projesi Nasıl geliştirildi?</vt:lpstr>
      <vt:lpstr> 10. KÜN MATÖLYE PROJESİ</vt:lpstr>
      <vt:lpstr>11. EĞİTİM DANIŞMA KURULU NASIL OLUŞTURULDU?</vt:lpstr>
      <vt:lpstr> 12. KAPSAM NASIL BELİRLENDİ?</vt:lpstr>
      <vt:lpstr> 13. ÖĞRENCİ SEÇİMİ NASIL YAPILDI?</vt:lpstr>
      <vt:lpstr>14. EĞİTİM NEREDE VERİLDİ?</vt:lpstr>
      <vt:lpstr> 15. ATÖLYE ÇALIŞMALARI NASIL PROGRAMLANDI?</vt:lpstr>
      <vt:lpstr>16. ATÖLYE ÇALIŞMALARI NASIL PROGRAMLANDI/II?</vt:lpstr>
      <vt:lpstr> 17. NASIL ÜCRETLENDİRİLDİ?</vt:lpstr>
      <vt:lpstr>18. VELİLERLE VE ÖĞRETMENLERLE NASIL  İLETİŞİM KURULDU?</vt:lpstr>
      <vt:lpstr>19. DÖNEM SONUNDA HANGİ  ETKİNLİKLER DÜZENLENDİ?</vt:lpstr>
      <vt:lpstr>20. NİHAİ AMACI NASIL İFADE EDİYORUZ?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BAYBURT BİLGİ PAYLAŞIM VE PROJE ÜRETİM DERNEĞİ (BAYPROJE)</dc:title>
  <dc:creator>GRUNDIG</dc:creator>
  <cp:lastModifiedBy>Rıfat Yıldız</cp:lastModifiedBy>
  <cp:revision>256</cp:revision>
  <cp:lastPrinted>2023-12-03T03:37:19Z</cp:lastPrinted>
  <dcterms:created xsi:type="dcterms:W3CDTF">2017-07-29T10:31:24Z</dcterms:created>
  <dcterms:modified xsi:type="dcterms:W3CDTF">2023-12-03T05:46:51Z</dcterms:modified>
</cp:coreProperties>
</file>