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343" r:id="rId2"/>
    <p:sldId id="428" r:id="rId3"/>
    <p:sldId id="352" r:id="rId4"/>
    <p:sldId id="368" r:id="rId5"/>
    <p:sldId id="313" r:id="rId6"/>
    <p:sldId id="433" r:id="rId7"/>
    <p:sldId id="425" r:id="rId8"/>
    <p:sldId id="426" r:id="rId9"/>
    <p:sldId id="427" r:id="rId10"/>
    <p:sldId id="384" r:id="rId11"/>
    <p:sldId id="385" r:id="rId12"/>
    <p:sldId id="395" r:id="rId13"/>
    <p:sldId id="386" r:id="rId14"/>
    <p:sldId id="396" r:id="rId15"/>
    <p:sldId id="387" r:id="rId16"/>
    <p:sldId id="409" r:id="rId17"/>
    <p:sldId id="410" r:id="rId18"/>
    <p:sldId id="411" r:id="rId19"/>
    <p:sldId id="412" r:id="rId20"/>
    <p:sldId id="413" r:id="rId21"/>
    <p:sldId id="414" r:id="rId22"/>
    <p:sldId id="415" r:id="rId23"/>
    <p:sldId id="416" r:id="rId24"/>
    <p:sldId id="398" r:id="rId25"/>
    <p:sldId id="417" r:id="rId26"/>
    <p:sldId id="418" r:id="rId27"/>
    <p:sldId id="419" r:id="rId28"/>
    <p:sldId id="420" r:id="rId29"/>
    <p:sldId id="421" r:id="rId30"/>
    <p:sldId id="422" r:id="rId31"/>
    <p:sldId id="424" r:id="rId32"/>
    <p:sldId id="376" r:id="rId33"/>
    <p:sldId id="377" r:id="rId34"/>
    <p:sldId id="429" r:id="rId35"/>
    <p:sldId id="430" r:id="rId36"/>
    <p:sldId id="431" r:id="rId37"/>
    <p:sldId id="432" r:id="rId38"/>
    <p:sldId id="378" r:id="rId39"/>
    <p:sldId id="391" r:id="rId40"/>
    <p:sldId id="407" r:id="rId41"/>
    <p:sldId id="408" r:id="rId42"/>
    <p:sldId id="379" r:id="rId4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shiba" initials="t" lastIdx="1" clrIdx="0">
    <p:extLst>
      <p:ext uri="{19B8F6BF-5375-455C-9EA6-DF929625EA0E}">
        <p15:presenceInfo xmlns:p15="http://schemas.microsoft.com/office/powerpoint/2012/main" userId="36bc0c68fd7488b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209B42-54F3-441D-A849-3B70F9DDC05F}" v="14" dt="2026-02-09T12:45:43.644"/>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80"/>
    <p:restoredTop sz="94661"/>
  </p:normalViewPr>
  <p:slideViewPr>
    <p:cSldViewPr snapToGrid="0" snapToObjects="1">
      <p:cViewPr varScale="1">
        <p:scale>
          <a:sx n="70" d="100"/>
          <a:sy n="70" d="100"/>
        </p:scale>
        <p:origin x="57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nuk Kullanıcı" providerId="Windows Live" clId="Web-{69209B42-54F3-441D-A849-3B70F9DDC05F}"/>
    <pc:docChg chg="modSld">
      <pc:chgData name="Konuk Kullanıcı" userId="" providerId="Windows Live" clId="Web-{69209B42-54F3-441D-A849-3B70F9DDC05F}" dt="2026-02-09T12:45:43.644" v="12" actId="1076"/>
      <pc:docMkLst>
        <pc:docMk/>
      </pc:docMkLst>
      <pc:sldChg chg="addSp delSp modSp">
        <pc:chgData name="Konuk Kullanıcı" userId="" providerId="Windows Live" clId="Web-{69209B42-54F3-441D-A849-3B70F9DDC05F}" dt="2026-02-09T12:45:43.644" v="12" actId="1076"/>
        <pc:sldMkLst>
          <pc:docMk/>
          <pc:sldMk cId="2164908812" sldId="415"/>
        </pc:sldMkLst>
        <pc:picChg chg="add mod">
          <ac:chgData name="Konuk Kullanıcı" userId="" providerId="Windows Live" clId="Web-{69209B42-54F3-441D-A849-3B70F9DDC05F}" dt="2026-02-09T12:45:43.644" v="12" actId="1076"/>
          <ac:picMkLst>
            <pc:docMk/>
            <pc:sldMk cId="2164908812" sldId="415"/>
            <ac:picMk id="2" creationId="{9BC6C9C0-5FF6-95AF-168A-6C592DCDC05C}"/>
          </ac:picMkLst>
        </pc:picChg>
        <pc:picChg chg="del">
          <ac:chgData name="Konuk Kullanıcı" userId="" providerId="Windows Live" clId="Web-{69209B42-54F3-441D-A849-3B70F9DDC05F}" dt="2026-02-09T12:44:06.896" v="0"/>
          <ac:picMkLst>
            <pc:docMk/>
            <pc:sldMk cId="2164908812" sldId="415"/>
            <ac:picMk id="3" creationId="{00000000-0000-0000-0000-000000000000}"/>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10T13:35:16.70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 0,'22653'0'0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4DC6C2-C09A-46C6-8FC1-F91000D30ECB}" type="datetimeFigureOut">
              <a:rPr lang="tr-TR" smtClean="0"/>
              <a:t>10.02.2026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E80F8D-6306-4B0D-9BFB-FBBCFE81A638}" type="slidenum">
              <a:rPr lang="tr-TR" smtClean="0"/>
              <a:t>‹#›</a:t>
            </a:fld>
            <a:endParaRPr lang="tr-TR"/>
          </a:p>
        </p:txBody>
      </p:sp>
    </p:spTree>
    <p:extLst>
      <p:ext uri="{BB962C8B-B14F-4D97-AF65-F5344CB8AC3E}">
        <p14:creationId xmlns:p14="http://schemas.microsoft.com/office/powerpoint/2010/main" val="1696923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EE80F8D-6306-4B0D-9BFB-FBBCFE81A638}" type="slidenum">
              <a:rPr lang="tr-TR" smtClean="0"/>
              <a:t>1</a:t>
            </a:fld>
            <a:endParaRPr lang="tr-TR"/>
          </a:p>
        </p:txBody>
      </p:sp>
    </p:spTree>
    <p:extLst>
      <p:ext uri="{BB962C8B-B14F-4D97-AF65-F5344CB8AC3E}">
        <p14:creationId xmlns:p14="http://schemas.microsoft.com/office/powerpoint/2010/main" val="805097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EE80F8D-6306-4B0D-9BFB-FBBCFE81A638}" type="slidenum">
              <a:rPr lang="tr-TR" smtClean="0"/>
              <a:t>5</a:t>
            </a:fld>
            <a:endParaRPr lang="tr-TR"/>
          </a:p>
        </p:txBody>
      </p:sp>
    </p:spTree>
    <p:extLst>
      <p:ext uri="{BB962C8B-B14F-4D97-AF65-F5344CB8AC3E}">
        <p14:creationId xmlns:p14="http://schemas.microsoft.com/office/powerpoint/2010/main" val="2408314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EE80F8D-6306-4B0D-9BFB-FBBCFE81A638}" type="slidenum">
              <a:rPr lang="tr-TR" smtClean="0"/>
              <a:t>6</a:t>
            </a:fld>
            <a:endParaRPr lang="tr-TR"/>
          </a:p>
        </p:txBody>
      </p:sp>
    </p:spTree>
    <p:extLst>
      <p:ext uri="{BB962C8B-B14F-4D97-AF65-F5344CB8AC3E}">
        <p14:creationId xmlns:p14="http://schemas.microsoft.com/office/powerpoint/2010/main" val="3250254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006B05-2415-A54F-AB09-4236F98B875A}"/>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1F31B8EF-ED3B-7141-A9A5-DC69D946A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EA9F1A41-0F8D-0E41-8244-C5747E901C88}"/>
              </a:ext>
            </a:extLst>
          </p:cNvPr>
          <p:cNvSpPr>
            <a:spLocks noGrp="1"/>
          </p:cNvSpPr>
          <p:nvPr>
            <p:ph type="dt" sz="half" idx="10"/>
          </p:nvPr>
        </p:nvSpPr>
        <p:spPr/>
        <p:txBody>
          <a:bodyPr/>
          <a:lstStyle/>
          <a:p>
            <a:fld id="{2092D9AC-9ACF-D54B-BD72-74409AC74FFC}" type="datetimeFigureOut">
              <a:rPr lang="tr-TR" smtClean="0"/>
              <a:t>10.02.2026</a:t>
            </a:fld>
            <a:endParaRPr lang="tr-TR"/>
          </a:p>
        </p:txBody>
      </p:sp>
      <p:sp>
        <p:nvSpPr>
          <p:cNvPr id="5" name="Alt Bilgi Yer Tutucusu 4">
            <a:extLst>
              <a:ext uri="{FF2B5EF4-FFF2-40B4-BE49-F238E27FC236}">
                <a16:creationId xmlns:a16="http://schemas.microsoft.com/office/drawing/2014/main" id="{A94D2D82-655E-E146-92B9-CAC71683B82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4716A29-0BE6-B743-A0B5-25AD449E78AA}"/>
              </a:ext>
            </a:extLst>
          </p:cNvPr>
          <p:cNvSpPr>
            <a:spLocks noGrp="1"/>
          </p:cNvSpPr>
          <p:nvPr>
            <p:ph type="sldNum" sz="quarter" idx="12"/>
          </p:nvPr>
        </p:nvSpPr>
        <p:spPr/>
        <p:txBody>
          <a:bodyPr/>
          <a:lstStyle/>
          <a:p>
            <a:fld id="{D1DA9E19-EF26-A142-B29A-6D892BADB8EC}" type="slidenum">
              <a:rPr lang="tr-TR" smtClean="0"/>
              <a:t>‹#›</a:t>
            </a:fld>
            <a:endParaRPr lang="tr-TR"/>
          </a:p>
        </p:txBody>
      </p:sp>
    </p:spTree>
    <p:extLst>
      <p:ext uri="{BB962C8B-B14F-4D97-AF65-F5344CB8AC3E}">
        <p14:creationId xmlns:p14="http://schemas.microsoft.com/office/powerpoint/2010/main" val="1570738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85D9B0-2557-B94E-BB94-8B202DD77F6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9E677A9-7C14-AE49-A56A-B35A8C597F8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73C1B59-DFFC-974D-BD33-8387F6D206C7}"/>
              </a:ext>
            </a:extLst>
          </p:cNvPr>
          <p:cNvSpPr>
            <a:spLocks noGrp="1"/>
          </p:cNvSpPr>
          <p:nvPr>
            <p:ph type="dt" sz="half" idx="10"/>
          </p:nvPr>
        </p:nvSpPr>
        <p:spPr/>
        <p:txBody>
          <a:bodyPr/>
          <a:lstStyle/>
          <a:p>
            <a:fld id="{2092D9AC-9ACF-D54B-BD72-74409AC74FFC}" type="datetimeFigureOut">
              <a:rPr lang="tr-TR" smtClean="0"/>
              <a:t>10.02.2026</a:t>
            </a:fld>
            <a:endParaRPr lang="tr-TR"/>
          </a:p>
        </p:txBody>
      </p:sp>
      <p:sp>
        <p:nvSpPr>
          <p:cNvPr id="5" name="Alt Bilgi Yer Tutucusu 4">
            <a:extLst>
              <a:ext uri="{FF2B5EF4-FFF2-40B4-BE49-F238E27FC236}">
                <a16:creationId xmlns:a16="http://schemas.microsoft.com/office/drawing/2014/main" id="{8B4FE0D8-0BC8-4D4B-A5A9-5D7F0858607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99A981D-6D1A-F940-BAD4-31B886DC5E21}"/>
              </a:ext>
            </a:extLst>
          </p:cNvPr>
          <p:cNvSpPr>
            <a:spLocks noGrp="1"/>
          </p:cNvSpPr>
          <p:nvPr>
            <p:ph type="sldNum" sz="quarter" idx="12"/>
          </p:nvPr>
        </p:nvSpPr>
        <p:spPr/>
        <p:txBody>
          <a:bodyPr/>
          <a:lstStyle/>
          <a:p>
            <a:fld id="{D1DA9E19-EF26-A142-B29A-6D892BADB8EC}" type="slidenum">
              <a:rPr lang="tr-TR" smtClean="0"/>
              <a:t>‹#›</a:t>
            </a:fld>
            <a:endParaRPr lang="tr-TR"/>
          </a:p>
        </p:txBody>
      </p:sp>
    </p:spTree>
    <p:extLst>
      <p:ext uri="{BB962C8B-B14F-4D97-AF65-F5344CB8AC3E}">
        <p14:creationId xmlns:p14="http://schemas.microsoft.com/office/powerpoint/2010/main" val="498969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C271EF-A762-354C-8907-601791CB0AF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D1080DD8-CA14-1E40-BAFA-DB45721938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C6632084-0DDE-1046-92E1-30728D4FDEC2}"/>
              </a:ext>
            </a:extLst>
          </p:cNvPr>
          <p:cNvSpPr>
            <a:spLocks noGrp="1"/>
          </p:cNvSpPr>
          <p:nvPr>
            <p:ph type="dt" sz="half" idx="10"/>
          </p:nvPr>
        </p:nvSpPr>
        <p:spPr/>
        <p:txBody>
          <a:bodyPr/>
          <a:lstStyle/>
          <a:p>
            <a:fld id="{2092D9AC-9ACF-D54B-BD72-74409AC74FFC}" type="datetimeFigureOut">
              <a:rPr lang="tr-TR" smtClean="0"/>
              <a:t>10.02.2026</a:t>
            </a:fld>
            <a:endParaRPr lang="tr-TR"/>
          </a:p>
        </p:txBody>
      </p:sp>
      <p:sp>
        <p:nvSpPr>
          <p:cNvPr id="5" name="Alt Bilgi Yer Tutucusu 4">
            <a:extLst>
              <a:ext uri="{FF2B5EF4-FFF2-40B4-BE49-F238E27FC236}">
                <a16:creationId xmlns:a16="http://schemas.microsoft.com/office/drawing/2014/main" id="{C3149AE9-1DD2-5041-A78F-6DF91475B80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089DBA8-C491-2441-9D24-C1237C665C61}"/>
              </a:ext>
            </a:extLst>
          </p:cNvPr>
          <p:cNvSpPr>
            <a:spLocks noGrp="1"/>
          </p:cNvSpPr>
          <p:nvPr>
            <p:ph type="sldNum" sz="quarter" idx="12"/>
          </p:nvPr>
        </p:nvSpPr>
        <p:spPr/>
        <p:txBody>
          <a:bodyPr/>
          <a:lstStyle/>
          <a:p>
            <a:fld id="{D1DA9E19-EF26-A142-B29A-6D892BADB8EC}" type="slidenum">
              <a:rPr lang="tr-TR" smtClean="0"/>
              <a:t>‹#›</a:t>
            </a:fld>
            <a:endParaRPr lang="tr-TR"/>
          </a:p>
        </p:txBody>
      </p:sp>
    </p:spTree>
    <p:extLst>
      <p:ext uri="{BB962C8B-B14F-4D97-AF65-F5344CB8AC3E}">
        <p14:creationId xmlns:p14="http://schemas.microsoft.com/office/powerpoint/2010/main" val="2893263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DD61E1-922E-5841-9CB6-6D844C38595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87FE3793-7FA2-5740-A911-00065C7BEC02}"/>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DCB1B226-7DF5-5648-9485-6B5C02D89B27}"/>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56A0249-7990-E245-A609-F23C5E1F9B08}"/>
              </a:ext>
            </a:extLst>
          </p:cNvPr>
          <p:cNvSpPr>
            <a:spLocks noGrp="1"/>
          </p:cNvSpPr>
          <p:nvPr>
            <p:ph type="dt" sz="half" idx="10"/>
          </p:nvPr>
        </p:nvSpPr>
        <p:spPr/>
        <p:txBody>
          <a:bodyPr/>
          <a:lstStyle/>
          <a:p>
            <a:fld id="{2092D9AC-9ACF-D54B-BD72-74409AC74FFC}" type="datetimeFigureOut">
              <a:rPr lang="tr-TR" smtClean="0"/>
              <a:t>10.02.2026</a:t>
            </a:fld>
            <a:endParaRPr lang="tr-TR"/>
          </a:p>
        </p:txBody>
      </p:sp>
      <p:sp>
        <p:nvSpPr>
          <p:cNvPr id="6" name="Alt Bilgi Yer Tutucusu 5">
            <a:extLst>
              <a:ext uri="{FF2B5EF4-FFF2-40B4-BE49-F238E27FC236}">
                <a16:creationId xmlns:a16="http://schemas.microsoft.com/office/drawing/2014/main" id="{7223EC35-ADDE-4C40-94AC-611E94899AB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BEE13D7-364D-394C-B937-249CFBF04FDD}"/>
              </a:ext>
            </a:extLst>
          </p:cNvPr>
          <p:cNvSpPr>
            <a:spLocks noGrp="1"/>
          </p:cNvSpPr>
          <p:nvPr>
            <p:ph type="sldNum" sz="quarter" idx="12"/>
          </p:nvPr>
        </p:nvSpPr>
        <p:spPr/>
        <p:txBody>
          <a:bodyPr/>
          <a:lstStyle/>
          <a:p>
            <a:fld id="{D1DA9E19-EF26-A142-B29A-6D892BADB8EC}" type="slidenum">
              <a:rPr lang="tr-TR" smtClean="0"/>
              <a:t>‹#›</a:t>
            </a:fld>
            <a:endParaRPr lang="tr-TR"/>
          </a:p>
        </p:txBody>
      </p:sp>
    </p:spTree>
    <p:extLst>
      <p:ext uri="{BB962C8B-B14F-4D97-AF65-F5344CB8AC3E}">
        <p14:creationId xmlns:p14="http://schemas.microsoft.com/office/powerpoint/2010/main" val="57468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6854A2-A040-3F41-BD28-B51AF77ABC62}"/>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F734D30-E35E-E641-A580-89862D9534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4BF068A6-B52F-2C41-932B-273A77D39F7C}"/>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7E786AFB-B6D3-E542-B501-27893A6A3F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F62A619-AF28-A644-8AA4-DE1DA4C2628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8591911-29AD-EF42-A69C-61A4D4C7B9F6}"/>
              </a:ext>
            </a:extLst>
          </p:cNvPr>
          <p:cNvSpPr>
            <a:spLocks noGrp="1"/>
          </p:cNvSpPr>
          <p:nvPr>
            <p:ph type="dt" sz="half" idx="10"/>
          </p:nvPr>
        </p:nvSpPr>
        <p:spPr/>
        <p:txBody>
          <a:bodyPr/>
          <a:lstStyle/>
          <a:p>
            <a:fld id="{2092D9AC-9ACF-D54B-BD72-74409AC74FFC}" type="datetimeFigureOut">
              <a:rPr lang="tr-TR" smtClean="0"/>
              <a:t>10.02.2026</a:t>
            </a:fld>
            <a:endParaRPr lang="tr-TR"/>
          </a:p>
        </p:txBody>
      </p:sp>
      <p:sp>
        <p:nvSpPr>
          <p:cNvPr id="8" name="Alt Bilgi Yer Tutucusu 7">
            <a:extLst>
              <a:ext uri="{FF2B5EF4-FFF2-40B4-BE49-F238E27FC236}">
                <a16:creationId xmlns:a16="http://schemas.microsoft.com/office/drawing/2014/main" id="{C3BBB594-6685-9647-A652-02789C22095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92ABA4DA-84BE-A74F-A1B2-52F7B62B95C9}"/>
              </a:ext>
            </a:extLst>
          </p:cNvPr>
          <p:cNvSpPr>
            <a:spLocks noGrp="1"/>
          </p:cNvSpPr>
          <p:nvPr>
            <p:ph type="sldNum" sz="quarter" idx="12"/>
          </p:nvPr>
        </p:nvSpPr>
        <p:spPr/>
        <p:txBody>
          <a:bodyPr/>
          <a:lstStyle/>
          <a:p>
            <a:fld id="{D1DA9E19-EF26-A142-B29A-6D892BADB8EC}" type="slidenum">
              <a:rPr lang="tr-TR" smtClean="0"/>
              <a:t>‹#›</a:t>
            </a:fld>
            <a:endParaRPr lang="tr-TR"/>
          </a:p>
        </p:txBody>
      </p:sp>
    </p:spTree>
    <p:extLst>
      <p:ext uri="{BB962C8B-B14F-4D97-AF65-F5344CB8AC3E}">
        <p14:creationId xmlns:p14="http://schemas.microsoft.com/office/powerpoint/2010/main" val="3318498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FECB1F-414A-464B-9424-216DE0A1ED21}"/>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73DF435-C1E7-E547-80FA-BB479F361795}"/>
              </a:ext>
            </a:extLst>
          </p:cNvPr>
          <p:cNvSpPr>
            <a:spLocks noGrp="1"/>
          </p:cNvSpPr>
          <p:nvPr>
            <p:ph type="dt" sz="half" idx="10"/>
          </p:nvPr>
        </p:nvSpPr>
        <p:spPr/>
        <p:txBody>
          <a:bodyPr/>
          <a:lstStyle/>
          <a:p>
            <a:fld id="{2092D9AC-9ACF-D54B-BD72-74409AC74FFC}" type="datetimeFigureOut">
              <a:rPr lang="tr-TR" smtClean="0"/>
              <a:t>10.02.2026</a:t>
            </a:fld>
            <a:endParaRPr lang="tr-TR"/>
          </a:p>
        </p:txBody>
      </p:sp>
      <p:sp>
        <p:nvSpPr>
          <p:cNvPr id="4" name="Alt Bilgi Yer Tutucusu 3">
            <a:extLst>
              <a:ext uri="{FF2B5EF4-FFF2-40B4-BE49-F238E27FC236}">
                <a16:creationId xmlns:a16="http://schemas.microsoft.com/office/drawing/2014/main" id="{7286AD40-C09C-7D4C-829A-10C01606D4AE}"/>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71AACD72-E20F-A046-AD26-02AB491E488D}"/>
              </a:ext>
            </a:extLst>
          </p:cNvPr>
          <p:cNvSpPr>
            <a:spLocks noGrp="1"/>
          </p:cNvSpPr>
          <p:nvPr>
            <p:ph type="sldNum" sz="quarter" idx="12"/>
          </p:nvPr>
        </p:nvSpPr>
        <p:spPr/>
        <p:txBody>
          <a:bodyPr/>
          <a:lstStyle/>
          <a:p>
            <a:fld id="{D1DA9E19-EF26-A142-B29A-6D892BADB8EC}" type="slidenum">
              <a:rPr lang="tr-TR" smtClean="0"/>
              <a:t>‹#›</a:t>
            </a:fld>
            <a:endParaRPr lang="tr-TR"/>
          </a:p>
        </p:txBody>
      </p:sp>
    </p:spTree>
    <p:extLst>
      <p:ext uri="{BB962C8B-B14F-4D97-AF65-F5344CB8AC3E}">
        <p14:creationId xmlns:p14="http://schemas.microsoft.com/office/powerpoint/2010/main" val="80434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3D206F3-5C11-5B4B-844B-F9FD9D5B28F7}"/>
              </a:ext>
            </a:extLst>
          </p:cNvPr>
          <p:cNvSpPr>
            <a:spLocks noGrp="1"/>
          </p:cNvSpPr>
          <p:nvPr>
            <p:ph type="dt" sz="half" idx="10"/>
          </p:nvPr>
        </p:nvSpPr>
        <p:spPr/>
        <p:txBody>
          <a:bodyPr/>
          <a:lstStyle/>
          <a:p>
            <a:fld id="{2092D9AC-9ACF-D54B-BD72-74409AC74FFC}" type="datetimeFigureOut">
              <a:rPr lang="tr-TR" smtClean="0"/>
              <a:t>10.02.2026</a:t>
            </a:fld>
            <a:endParaRPr lang="tr-TR"/>
          </a:p>
        </p:txBody>
      </p:sp>
      <p:sp>
        <p:nvSpPr>
          <p:cNvPr id="3" name="Alt Bilgi Yer Tutucusu 2">
            <a:extLst>
              <a:ext uri="{FF2B5EF4-FFF2-40B4-BE49-F238E27FC236}">
                <a16:creationId xmlns:a16="http://schemas.microsoft.com/office/drawing/2014/main" id="{174F68EA-49CB-1F47-8746-FEE1B9CA7708}"/>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61B97D82-3830-0941-AB5D-157371FEBD87}"/>
              </a:ext>
            </a:extLst>
          </p:cNvPr>
          <p:cNvSpPr>
            <a:spLocks noGrp="1"/>
          </p:cNvSpPr>
          <p:nvPr>
            <p:ph type="sldNum" sz="quarter" idx="12"/>
          </p:nvPr>
        </p:nvSpPr>
        <p:spPr/>
        <p:txBody>
          <a:bodyPr/>
          <a:lstStyle/>
          <a:p>
            <a:fld id="{D1DA9E19-EF26-A142-B29A-6D892BADB8EC}" type="slidenum">
              <a:rPr lang="tr-TR" smtClean="0"/>
              <a:t>‹#›</a:t>
            </a:fld>
            <a:endParaRPr lang="tr-TR"/>
          </a:p>
        </p:txBody>
      </p:sp>
    </p:spTree>
    <p:extLst>
      <p:ext uri="{BB962C8B-B14F-4D97-AF65-F5344CB8AC3E}">
        <p14:creationId xmlns:p14="http://schemas.microsoft.com/office/powerpoint/2010/main" val="3326708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16ED83-91D2-974B-A772-0DB63B0FDF2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A0BF8EC7-0AE0-7B4F-A250-0B357421C2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576463DB-C98F-D045-931F-4CEFCB3340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BB1F3D9-C1F2-7341-A61E-B6B5885D45A5}"/>
              </a:ext>
            </a:extLst>
          </p:cNvPr>
          <p:cNvSpPr>
            <a:spLocks noGrp="1"/>
          </p:cNvSpPr>
          <p:nvPr>
            <p:ph type="dt" sz="half" idx="10"/>
          </p:nvPr>
        </p:nvSpPr>
        <p:spPr/>
        <p:txBody>
          <a:bodyPr/>
          <a:lstStyle/>
          <a:p>
            <a:fld id="{2092D9AC-9ACF-D54B-BD72-74409AC74FFC}" type="datetimeFigureOut">
              <a:rPr lang="tr-TR" smtClean="0"/>
              <a:t>10.02.2026</a:t>
            </a:fld>
            <a:endParaRPr lang="tr-TR"/>
          </a:p>
        </p:txBody>
      </p:sp>
      <p:sp>
        <p:nvSpPr>
          <p:cNvPr id="6" name="Alt Bilgi Yer Tutucusu 5">
            <a:extLst>
              <a:ext uri="{FF2B5EF4-FFF2-40B4-BE49-F238E27FC236}">
                <a16:creationId xmlns:a16="http://schemas.microsoft.com/office/drawing/2014/main" id="{5A015B08-30CD-A74A-9DC3-C6CDBA824F3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F5996D5-2142-BE4D-AB4C-C5ABDA02807E}"/>
              </a:ext>
            </a:extLst>
          </p:cNvPr>
          <p:cNvSpPr>
            <a:spLocks noGrp="1"/>
          </p:cNvSpPr>
          <p:nvPr>
            <p:ph type="sldNum" sz="quarter" idx="12"/>
          </p:nvPr>
        </p:nvSpPr>
        <p:spPr/>
        <p:txBody>
          <a:bodyPr/>
          <a:lstStyle/>
          <a:p>
            <a:fld id="{D1DA9E19-EF26-A142-B29A-6D892BADB8EC}" type="slidenum">
              <a:rPr lang="tr-TR" smtClean="0"/>
              <a:t>‹#›</a:t>
            </a:fld>
            <a:endParaRPr lang="tr-TR"/>
          </a:p>
        </p:txBody>
      </p:sp>
    </p:spTree>
    <p:extLst>
      <p:ext uri="{BB962C8B-B14F-4D97-AF65-F5344CB8AC3E}">
        <p14:creationId xmlns:p14="http://schemas.microsoft.com/office/powerpoint/2010/main" val="2068927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6DBBB4-8DF7-2D40-AC73-7195427DB40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6C0CDE16-0DD7-9047-B3DB-4B52DD3906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71C22815-4A04-0449-98C9-2779F279B2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D5C6B59-80CC-F848-94C8-2805FC3826FB}"/>
              </a:ext>
            </a:extLst>
          </p:cNvPr>
          <p:cNvSpPr>
            <a:spLocks noGrp="1"/>
          </p:cNvSpPr>
          <p:nvPr>
            <p:ph type="dt" sz="half" idx="10"/>
          </p:nvPr>
        </p:nvSpPr>
        <p:spPr/>
        <p:txBody>
          <a:bodyPr/>
          <a:lstStyle/>
          <a:p>
            <a:fld id="{2092D9AC-9ACF-D54B-BD72-74409AC74FFC}" type="datetimeFigureOut">
              <a:rPr lang="tr-TR" smtClean="0"/>
              <a:t>10.02.2026</a:t>
            </a:fld>
            <a:endParaRPr lang="tr-TR"/>
          </a:p>
        </p:txBody>
      </p:sp>
      <p:sp>
        <p:nvSpPr>
          <p:cNvPr id="6" name="Alt Bilgi Yer Tutucusu 5">
            <a:extLst>
              <a:ext uri="{FF2B5EF4-FFF2-40B4-BE49-F238E27FC236}">
                <a16:creationId xmlns:a16="http://schemas.microsoft.com/office/drawing/2014/main" id="{E205251A-1414-6145-8EDD-65EFD67F142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01CAF29-98A5-EF44-8973-3B40A906B4D0}"/>
              </a:ext>
            </a:extLst>
          </p:cNvPr>
          <p:cNvSpPr>
            <a:spLocks noGrp="1"/>
          </p:cNvSpPr>
          <p:nvPr>
            <p:ph type="sldNum" sz="quarter" idx="12"/>
          </p:nvPr>
        </p:nvSpPr>
        <p:spPr/>
        <p:txBody>
          <a:bodyPr/>
          <a:lstStyle/>
          <a:p>
            <a:fld id="{D1DA9E19-EF26-A142-B29A-6D892BADB8EC}" type="slidenum">
              <a:rPr lang="tr-TR" smtClean="0"/>
              <a:t>‹#›</a:t>
            </a:fld>
            <a:endParaRPr lang="tr-TR"/>
          </a:p>
        </p:txBody>
      </p:sp>
    </p:spTree>
    <p:extLst>
      <p:ext uri="{BB962C8B-B14F-4D97-AF65-F5344CB8AC3E}">
        <p14:creationId xmlns:p14="http://schemas.microsoft.com/office/powerpoint/2010/main" val="3061603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B762B5-D656-DF47-8F55-B6C4715DC6D2}"/>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3D71DB2-8877-3641-9B17-0FED08344A4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B100072-7E99-6D42-978F-F24AC365B49E}"/>
              </a:ext>
            </a:extLst>
          </p:cNvPr>
          <p:cNvSpPr>
            <a:spLocks noGrp="1"/>
          </p:cNvSpPr>
          <p:nvPr>
            <p:ph type="dt" sz="half" idx="10"/>
          </p:nvPr>
        </p:nvSpPr>
        <p:spPr/>
        <p:txBody>
          <a:bodyPr/>
          <a:lstStyle/>
          <a:p>
            <a:fld id="{2092D9AC-9ACF-D54B-BD72-74409AC74FFC}" type="datetimeFigureOut">
              <a:rPr lang="tr-TR" smtClean="0"/>
              <a:t>10.02.2026</a:t>
            </a:fld>
            <a:endParaRPr lang="tr-TR"/>
          </a:p>
        </p:txBody>
      </p:sp>
      <p:sp>
        <p:nvSpPr>
          <p:cNvPr id="5" name="Alt Bilgi Yer Tutucusu 4">
            <a:extLst>
              <a:ext uri="{FF2B5EF4-FFF2-40B4-BE49-F238E27FC236}">
                <a16:creationId xmlns:a16="http://schemas.microsoft.com/office/drawing/2014/main" id="{DBC12EEB-1AF2-DA43-AF35-5877B7D204F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FA806C5-E3DE-6F4E-B047-3422A82A4422}"/>
              </a:ext>
            </a:extLst>
          </p:cNvPr>
          <p:cNvSpPr>
            <a:spLocks noGrp="1"/>
          </p:cNvSpPr>
          <p:nvPr>
            <p:ph type="sldNum" sz="quarter" idx="12"/>
          </p:nvPr>
        </p:nvSpPr>
        <p:spPr/>
        <p:txBody>
          <a:bodyPr/>
          <a:lstStyle/>
          <a:p>
            <a:fld id="{D1DA9E19-EF26-A142-B29A-6D892BADB8EC}" type="slidenum">
              <a:rPr lang="tr-TR" smtClean="0"/>
              <a:t>‹#›</a:t>
            </a:fld>
            <a:endParaRPr lang="tr-TR"/>
          </a:p>
        </p:txBody>
      </p:sp>
    </p:spTree>
    <p:extLst>
      <p:ext uri="{BB962C8B-B14F-4D97-AF65-F5344CB8AC3E}">
        <p14:creationId xmlns:p14="http://schemas.microsoft.com/office/powerpoint/2010/main" val="3174744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7E19AD02-8720-9743-8C4D-919F708ED0BA}"/>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B7C451A-045F-A549-B3D4-960E3005D688}"/>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4F0C03A-C4DF-714B-AE4F-AB5F431EF62B}"/>
              </a:ext>
            </a:extLst>
          </p:cNvPr>
          <p:cNvSpPr>
            <a:spLocks noGrp="1"/>
          </p:cNvSpPr>
          <p:nvPr>
            <p:ph type="dt" sz="half" idx="10"/>
          </p:nvPr>
        </p:nvSpPr>
        <p:spPr/>
        <p:txBody>
          <a:bodyPr/>
          <a:lstStyle/>
          <a:p>
            <a:fld id="{2092D9AC-9ACF-D54B-BD72-74409AC74FFC}" type="datetimeFigureOut">
              <a:rPr lang="tr-TR" smtClean="0"/>
              <a:t>10.02.2026</a:t>
            </a:fld>
            <a:endParaRPr lang="tr-TR"/>
          </a:p>
        </p:txBody>
      </p:sp>
      <p:sp>
        <p:nvSpPr>
          <p:cNvPr id="5" name="Alt Bilgi Yer Tutucusu 4">
            <a:extLst>
              <a:ext uri="{FF2B5EF4-FFF2-40B4-BE49-F238E27FC236}">
                <a16:creationId xmlns:a16="http://schemas.microsoft.com/office/drawing/2014/main" id="{03C6CAEA-4315-794D-92F4-ED308B3EE39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03FD594-F04E-3E40-9E6C-C67E08A2F9A2}"/>
              </a:ext>
            </a:extLst>
          </p:cNvPr>
          <p:cNvSpPr>
            <a:spLocks noGrp="1"/>
          </p:cNvSpPr>
          <p:nvPr>
            <p:ph type="sldNum" sz="quarter" idx="12"/>
          </p:nvPr>
        </p:nvSpPr>
        <p:spPr/>
        <p:txBody>
          <a:bodyPr/>
          <a:lstStyle/>
          <a:p>
            <a:fld id="{D1DA9E19-EF26-A142-B29A-6D892BADB8EC}" type="slidenum">
              <a:rPr lang="tr-TR" smtClean="0"/>
              <a:t>‹#›</a:t>
            </a:fld>
            <a:endParaRPr lang="tr-TR"/>
          </a:p>
        </p:txBody>
      </p:sp>
    </p:spTree>
    <p:extLst>
      <p:ext uri="{BB962C8B-B14F-4D97-AF65-F5344CB8AC3E}">
        <p14:creationId xmlns:p14="http://schemas.microsoft.com/office/powerpoint/2010/main" val="4252960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AF1CA25-B01B-A945-A74E-B6792F1905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333FB32-F50A-3749-BFA1-0DC4FEA50D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A2A6457-CF0E-FB4B-96E5-98D11FF84D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92D9AC-9ACF-D54B-BD72-74409AC74FFC}" type="datetimeFigureOut">
              <a:rPr lang="tr-TR" smtClean="0"/>
              <a:t>10.02.2026</a:t>
            </a:fld>
            <a:endParaRPr lang="tr-TR"/>
          </a:p>
        </p:txBody>
      </p:sp>
      <p:sp>
        <p:nvSpPr>
          <p:cNvPr id="5" name="Alt Bilgi Yer Tutucusu 4">
            <a:extLst>
              <a:ext uri="{FF2B5EF4-FFF2-40B4-BE49-F238E27FC236}">
                <a16:creationId xmlns:a16="http://schemas.microsoft.com/office/drawing/2014/main" id="{1EB5324B-C611-F94A-AB31-9E6C4B0252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34CD0D8F-2E2E-CB41-A24A-59AB68BD99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DA9E19-EF26-A142-B29A-6D892BADB8EC}" type="slidenum">
              <a:rPr lang="tr-TR" smtClean="0"/>
              <a:t>‹#›</a:t>
            </a:fld>
            <a:endParaRPr lang="tr-TR"/>
          </a:p>
        </p:txBody>
      </p:sp>
    </p:spTree>
    <p:extLst>
      <p:ext uri="{BB962C8B-B14F-4D97-AF65-F5344CB8AC3E}">
        <p14:creationId xmlns:p14="http://schemas.microsoft.com/office/powerpoint/2010/main" val="2563371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customXml" Target="../ink/ink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descr="şemsiye, işaret içeren bir resim&#10;&#10;Açıklama otomatik olarak oluşturuldu">
            <a:extLst>
              <a:ext uri="{FF2B5EF4-FFF2-40B4-BE49-F238E27FC236}">
                <a16:creationId xmlns:a16="http://schemas.microsoft.com/office/drawing/2014/main" id="{1C975D08-81C7-9E42-AD47-515EAF6AC8C0}"/>
              </a:ext>
            </a:extLst>
          </p:cNvPr>
          <p:cNvPicPr>
            <a:picLocks noChangeAspect="1"/>
          </p:cNvPicPr>
          <p:nvPr/>
        </p:nvPicPr>
        <p:blipFill>
          <a:blip r:embed="rId3"/>
          <a:stretch>
            <a:fillRect/>
          </a:stretch>
        </p:blipFill>
        <p:spPr>
          <a:xfrm>
            <a:off x="0" y="2457"/>
            <a:ext cx="12192000" cy="6858000"/>
          </a:xfrm>
          <a:prstGeom prst="rect">
            <a:avLst/>
          </a:prstGeom>
        </p:spPr>
      </p:pic>
      <p:sp>
        <p:nvSpPr>
          <p:cNvPr id="6" name="Başlık 1">
            <a:extLst>
              <a:ext uri="{FF2B5EF4-FFF2-40B4-BE49-F238E27FC236}">
                <a16:creationId xmlns:a16="http://schemas.microsoft.com/office/drawing/2014/main" id="{0F77E936-76A0-BB48-85C8-D776812688D6}"/>
              </a:ext>
            </a:extLst>
          </p:cNvPr>
          <p:cNvSpPr txBox="1">
            <a:spLocks/>
          </p:cNvSpPr>
          <p:nvPr/>
        </p:nvSpPr>
        <p:spPr>
          <a:xfrm>
            <a:off x="322372" y="1360205"/>
            <a:ext cx="8821628" cy="319794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tr-TR" sz="4400" b="1" dirty="0">
                <a:solidFill>
                  <a:schemeClr val="bg1"/>
                </a:solidFill>
                <a:latin typeface="Arial Kalın" charset="-94"/>
              </a:rPr>
              <a:t>Biçimlendirici/ Süreç Temelli </a:t>
            </a:r>
          </a:p>
          <a:p>
            <a:pPr algn="l">
              <a:lnSpc>
                <a:spcPct val="150000"/>
              </a:lnSpc>
            </a:pPr>
            <a:r>
              <a:rPr lang="tr-TR" sz="4400" b="1" dirty="0">
                <a:solidFill>
                  <a:schemeClr val="bg1"/>
                </a:solidFill>
                <a:latin typeface="Arial Kalın" charset="-94"/>
              </a:rPr>
              <a:t>Ölçme ve Değerlendirme</a:t>
            </a:r>
          </a:p>
        </p:txBody>
      </p:sp>
    </p:spTree>
    <p:extLst>
      <p:ext uri="{BB962C8B-B14F-4D97-AF65-F5344CB8AC3E}">
        <p14:creationId xmlns:p14="http://schemas.microsoft.com/office/powerpoint/2010/main" val="1932819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4" descr="metin içeren bir resim&#10;&#10;Açıklama otomatik olarak oluşturuldu">
            <a:extLst>
              <a:ext uri="{FF2B5EF4-FFF2-40B4-BE49-F238E27FC236}">
                <a16:creationId xmlns:a16="http://schemas.microsoft.com/office/drawing/2014/main" id="{4D1BF178-5DC6-EDB9-43CD-5D104203F5EB}"/>
              </a:ext>
            </a:extLst>
          </p:cNvPr>
          <p:cNvPicPr>
            <a:picLocks noChangeAspect="1"/>
          </p:cNvPicPr>
          <p:nvPr/>
        </p:nvPicPr>
        <p:blipFill>
          <a:blip r:embed="rId2"/>
          <a:stretch>
            <a:fillRect/>
          </a:stretch>
        </p:blipFill>
        <p:spPr>
          <a:xfrm>
            <a:off x="0" y="0"/>
            <a:ext cx="12192000" cy="6858000"/>
          </a:xfrm>
          <a:prstGeom prst="rect">
            <a:avLst/>
          </a:prstGeom>
        </p:spPr>
      </p:pic>
      <p:pic>
        <p:nvPicPr>
          <p:cNvPr id="5" name="Resim 4">
            <a:extLst>
              <a:ext uri="{FF2B5EF4-FFF2-40B4-BE49-F238E27FC236}">
                <a16:creationId xmlns:a16="http://schemas.microsoft.com/office/drawing/2014/main" id="{455B5083-10FB-2CDD-D4AD-03BF475E445A}"/>
              </a:ext>
            </a:extLst>
          </p:cNvPr>
          <p:cNvPicPr>
            <a:picLocks noChangeAspect="1"/>
          </p:cNvPicPr>
          <p:nvPr/>
        </p:nvPicPr>
        <p:blipFill>
          <a:blip r:embed="rId3"/>
          <a:stretch>
            <a:fillRect/>
          </a:stretch>
        </p:blipFill>
        <p:spPr>
          <a:xfrm>
            <a:off x="1380744" y="1297496"/>
            <a:ext cx="9087841" cy="4591240"/>
          </a:xfrm>
          <a:prstGeom prst="rect">
            <a:avLst/>
          </a:prstGeom>
        </p:spPr>
      </p:pic>
      <p:sp>
        <p:nvSpPr>
          <p:cNvPr id="7" name="TextBox 2">
            <a:extLst>
              <a:ext uri="{FF2B5EF4-FFF2-40B4-BE49-F238E27FC236}">
                <a16:creationId xmlns:a16="http://schemas.microsoft.com/office/drawing/2014/main" id="{E4AEDDC5-1340-9713-B46E-EE3CD3FAD1C6}"/>
              </a:ext>
            </a:extLst>
          </p:cNvPr>
          <p:cNvSpPr txBox="1"/>
          <p:nvPr/>
        </p:nvSpPr>
        <p:spPr>
          <a:xfrm>
            <a:off x="1493446" y="517922"/>
            <a:ext cx="9049707" cy="451342"/>
          </a:xfrm>
          <a:prstGeom prst="rect">
            <a:avLst/>
          </a:prstGeom>
        </p:spPr>
        <p:txBody>
          <a:bodyPr lIns="0" tIns="0" rIns="0" bIns="0" rtlCol="0" anchor="t">
            <a:spAutoFit/>
          </a:bodyPr>
          <a:lstStyle/>
          <a:p>
            <a:pPr algn="ctr"/>
            <a:r>
              <a:rPr lang="tr-TR" sz="2933" dirty="0">
                <a:effectLst>
                  <a:outerShdw blurRad="38100" dist="38100" dir="2700000" algn="tl">
                    <a:srgbClr val="000000">
                      <a:alpha val="43137"/>
                    </a:srgbClr>
                  </a:outerShdw>
                </a:effectLst>
              </a:rPr>
              <a:t>Bilgi Paketleri</a:t>
            </a:r>
          </a:p>
        </p:txBody>
      </p:sp>
    </p:spTree>
    <p:extLst>
      <p:ext uri="{BB962C8B-B14F-4D97-AF65-F5344CB8AC3E}">
        <p14:creationId xmlns:p14="http://schemas.microsoft.com/office/powerpoint/2010/main" val="371929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çerik Yer Tutucusu 4" descr="metin içeren bir resim&#10;&#10;Açıklama otomatik olarak oluşturuldu">
            <a:extLst>
              <a:ext uri="{FF2B5EF4-FFF2-40B4-BE49-F238E27FC236}">
                <a16:creationId xmlns:a16="http://schemas.microsoft.com/office/drawing/2014/main" id="{433CEA7A-2C1E-2EDC-42AA-E5824FA6E5B6}"/>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2"/>
          <p:cNvSpPr txBox="1"/>
          <p:nvPr/>
        </p:nvSpPr>
        <p:spPr>
          <a:xfrm>
            <a:off x="960852" y="2243436"/>
            <a:ext cx="6528057" cy="1786836"/>
          </a:xfrm>
          <a:prstGeom prst="rect">
            <a:avLst/>
          </a:prstGeom>
        </p:spPr>
        <p:txBody>
          <a:bodyPr lIns="0" tIns="0" rIns="0" bIns="0" rtlCol="0" anchor="t">
            <a:spAutoFit/>
          </a:bodyPr>
          <a:lstStyle/>
          <a:p>
            <a:pPr>
              <a:lnSpc>
                <a:spcPts val="7600"/>
              </a:lnSpc>
            </a:pPr>
            <a:r>
              <a:rPr lang="tr-TR" sz="2400" dirty="0">
                <a:solidFill>
                  <a:srgbClr val="042C5C"/>
                </a:solidFill>
                <a:latin typeface="Fira Sans Bold"/>
              </a:rPr>
              <a:t>Öğrenme Çıktısı (Kazanım) Yazma İlkeleri ve Kazanım Örnekleri</a:t>
            </a:r>
            <a:endParaRPr lang="en-US" sz="2400" dirty="0">
              <a:solidFill>
                <a:srgbClr val="042C5C"/>
              </a:solidFill>
              <a:latin typeface="Fira Sans Bold"/>
            </a:endParaRPr>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179CE-5832-BFA6-38EF-33AD3CEF311F}"/>
            </a:ext>
          </a:extLst>
        </p:cNvPr>
        <p:cNvGrpSpPr/>
        <p:nvPr/>
      </p:nvGrpSpPr>
      <p:grpSpPr>
        <a:xfrm>
          <a:off x="0" y="0"/>
          <a:ext cx="0" cy="0"/>
          <a:chOff x="0" y="0"/>
          <a:chExt cx="0" cy="0"/>
        </a:xfrm>
      </p:grpSpPr>
      <p:pic>
        <p:nvPicPr>
          <p:cNvPr id="19" name="İçerik Yer Tutucusu 4" descr="metin içeren bir resim&#10;&#10;Açıklama otomatik olarak oluşturuldu">
            <a:extLst>
              <a:ext uri="{FF2B5EF4-FFF2-40B4-BE49-F238E27FC236}">
                <a16:creationId xmlns:a16="http://schemas.microsoft.com/office/drawing/2014/main" id="{D18757D2-AC37-08EA-345A-1447B8057413}"/>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2">
            <a:extLst>
              <a:ext uri="{FF2B5EF4-FFF2-40B4-BE49-F238E27FC236}">
                <a16:creationId xmlns:a16="http://schemas.microsoft.com/office/drawing/2014/main" id="{161AC9A3-C138-1527-C547-467A7D76C2D2}"/>
              </a:ext>
            </a:extLst>
          </p:cNvPr>
          <p:cNvSpPr txBox="1"/>
          <p:nvPr/>
        </p:nvSpPr>
        <p:spPr>
          <a:xfrm>
            <a:off x="816789" y="1187117"/>
            <a:ext cx="9049707" cy="421782"/>
          </a:xfrm>
          <a:prstGeom prst="rect">
            <a:avLst/>
          </a:prstGeom>
        </p:spPr>
        <p:txBody>
          <a:bodyPr lIns="0" tIns="0" rIns="0" bIns="0" rtlCol="0" anchor="t">
            <a:spAutoFit/>
          </a:bodyPr>
          <a:lstStyle/>
          <a:p>
            <a:pPr>
              <a:lnSpc>
                <a:spcPts val="3360"/>
              </a:lnSpc>
              <a:spcBef>
                <a:spcPct val="0"/>
              </a:spcBef>
            </a:pPr>
            <a:r>
              <a:rPr lang="tr-TR" sz="2799" dirty="0">
                <a:solidFill>
                  <a:srgbClr val="00A181"/>
                </a:solidFill>
              </a:rPr>
              <a:t>Öğrenme Çıktıları (Kazanımları)</a:t>
            </a:r>
            <a:endParaRPr lang="en-US" sz="2799" dirty="0">
              <a:solidFill>
                <a:srgbClr val="00A181"/>
              </a:solidFill>
            </a:endParaRPr>
          </a:p>
        </p:txBody>
      </p:sp>
      <p:sp>
        <p:nvSpPr>
          <p:cNvPr id="15" name="TextBox 15">
            <a:extLst>
              <a:ext uri="{FF2B5EF4-FFF2-40B4-BE49-F238E27FC236}">
                <a16:creationId xmlns:a16="http://schemas.microsoft.com/office/drawing/2014/main" id="{80E15F0B-D6AF-D328-3B82-DF91C8BD4CC7}"/>
              </a:ext>
            </a:extLst>
          </p:cNvPr>
          <p:cNvSpPr txBox="1"/>
          <p:nvPr/>
        </p:nvSpPr>
        <p:spPr>
          <a:xfrm>
            <a:off x="1879600" y="2616200"/>
            <a:ext cx="8057679" cy="1980350"/>
          </a:xfrm>
          <a:prstGeom prst="rect">
            <a:avLst/>
          </a:prstGeom>
        </p:spPr>
        <p:txBody>
          <a:bodyPr lIns="0" tIns="0" rIns="0" bIns="0" rtlCol="0" anchor="t">
            <a:spAutoFit/>
          </a:bodyPr>
          <a:lstStyle/>
          <a:p>
            <a:pPr>
              <a:lnSpc>
                <a:spcPts val="2613"/>
              </a:lnSpc>
            </a:pPr>
            <a:r>
              <a:rPr lang="en-US" sz="1866" dirty="0">
                <a:solidFill>
                  <a:srgbClr val="004651"/>
                </a:solidFill>
              </a:rPr>
              <a:t>Ö</a:t>
            </a:r>
            <a:r>
              <a:rPr lang="tr-TR" sz="1866" dirty="0">
                <a:solidFill>
                  <a:srgbClr val="004651"/>
                </a:solidFill>
              </a:rPr>
              <a:t>ğ</a:t>
            </a:r>
            <a:r>
              <a:rPr lang="en-US" sz="1866" dirty="0" err="1">
                <a:solidFill>
                  <a:srgbClr val="004651"/>
                </a:solidFill>
              </a:rPr>
              <a:t>renme</a:t>
            </a:r>
            <a:r>
              <a:rPr lang="en-US" sz="1866" dirty="0">
                <a:solidFill>
                  <a:srgbClr val="004651"/>
                </a:solidFill>
              </a:rPr>
              <a:t> </a:t>
            </a:r>
            <a:r>
              <a:rPr lang="en-US" sz="1866" dirty="0" err="1">
                <a:solidFill>
                  <a:srgbClr val="004651"/>
                </a:solidFill>
              </a:rPr>
              <a:t>kazanımları</a:t>
            </a:r>
            <a:r>
              <a:rPr lang="en-US" sz="1866" dirty="0">
                <a:solidFill>
                  <a:srgbClr val="004651"/>
                </a:solidFill>
              </a:rPr>
              <a:t>, </a:t>
            </a:r>
            <a:r>
              <a:rPr lang="tr-TR" sz="1866" dirty="0">
                <a:solidFill>
                  <a:srgbClr val="004651"/>
                </a:solidFill>
              </a:rPr>
              <a:t>dersin</a:t>
            </a:r>
            <a:r>
              <a:rPr lang="en-US" sz="1866" dirty="0">
                <a:solidFill>
                  <a:srgbClr val="004651"/>
                </a:solidFill>
              </a:rPr>
              <a:t> ama</a:t>
            </a:r>
            <a:r>
              <a:rPr lang="tr-TR" sz="1866" dirty="0" err="1">
                <a:solidFill>
                  <a:srgbClr val="004651"/>
                </a:solidFill>
              </a:rPr>
              <a:t>cına</a:t>
            </a:r>
            <a:r>
              <a:rPr lang="tr-TR" sz="1866" dirty="0">
                <a:solidFill>
                  <a:srgbClr val="004651"/>
                </a:solidFill>
              </a:rPr>
              <a:t> </a:t>
            </a:r>
            <a:r>
              <a:rPr lang="en-US" sz="1866" dirty="0">
                <a:solidFill>
                  <a:srgbClr val="004651"/>
                </a:solidFill>
              </a:rPr>
              <a:t>ula</a:t>
            </a:r>
            <a:r>
              <a:rPr lang="tr-TR" sz="1866" dirty="0">
                <a:solidFill>
                  <a:srgbClr val="004651"/>
                </a:solidFill>
              </a:rPr>
              <a:t>ş</a:t>
            </a:r>
            <a:r>
              <a:rPr lang="en-US" sz="1866" dirty="0" err="1">
                <a:solidFill>
                  <a:srgbClr val="004651"/>
                </a:solidFill>
              </a:rPr>
              <a:t>ılması</a:t>
            </a:r>
            <a:endParaRPr lang="en-US" sz="1866" dirty="0">
              <a:solidFill>
                <a:srgbClr val="004651"/>
              </a:solidFill>
            </a:endParaRPr>
          </a:p>
          <a:p>
            <a:pPr>
              <a:lnSpc>
                <a:spcPts val="2613"/>
              </a:lnSpc>
            </a:pPr>
            <a:r>
              <a:rPr lang="en-US" sz="1866" dirty="0" err="1">
                <a:solidFill>
                  <a:srgbClr val="004651"/>
                </a:solidFill>
              </a:rPr>
              <a:t>için</a:t>
            </a:r>
            <a:r>
              <a:rPr lang="en-US" sz="1866" dirty="0">
                <a:solidFill>
                  <a:srgbClr val="004651"/>
                </a:solidFill>
              </a:rPr>
              <a:t> </a:t>
            </a:r>
            <a:r>
              <a:rPr lang="en-US" sz="1866" dirty="0" err="1">
                <a:solidFill>
                  <a:srgbClr val="004651"/>
                </a:solidFill>
              </a:rPr>
              <a:t>gerekli</a:t>
            </a:r>
            <a:r>
              <a:rPr lang="en-US" sz="1866" dirty="0">
                <a:solidFill>
                  <a:srgbClr val="004651"/>
                </a:solidFill>
              </a:rPr>
              <a:t> </a:t>
            </a:r>
            <a:r>
              <a:rPr lang="en-US" sz="1866" dirty="0" err="1">
                <a:solidFill>
                  <a:srgbClr val="004651"/>
                </a:solidFill>
              </a:rPr>
              <a:t>somut</a:t>
            </a:r>
            <a:r>
              <a:rPr lang="en-US" sz="1866" dirty="0">
                <a:solidFill>
                  <a:srgbClr val="004651"/>
                </a:solidFill>
              </a:rPr>
              <a:t> </a:t>
            </a:r>
            <a:r>
              <a:rPr lang="en-US" sz="1866" dirty="0" err="1">
                <a:solidFill>
                  <a:srgbClr val="004651"/>
                </a:solidFill>
              </a:rPr>
              <a:t>göstergeleri</a:t>
            </a:r>
            <a:r>
              <a:rPr lang="en-US" sz="1866" dirty="0">
                <a:solidFill>
                  <a:srgbClr val="004651"/>
                </a:solidFill>
              </a:rPr>
              <a:t> </a:t>
            </a:r>
            <a:r>
              <a:rPr lang="en-US" sz="1866" dirty="0" err="1">
                <a:solidFill>
                  <a:srgbClr val="004651"/>
                </a:solidFill>
              </a:rPr>
              <a:t>ifade</a:t>
            </a:r>
            <a:r>
              <a:rPr lang="en-US" sz="1866" dirty="0">
                <a:solidFill>
                  <a:srgbClr val="004651"/>
                </a:solidFill>
              </a:rPr>
              <a:t> </a:t>
            </a:r>
            <a:r>
              <a:rPr lang="en-US" sz="1866" dirty="0" err="1">
                <a:solidFill>
                  <a:srgbClr val="004651"/>
                </a:solidFill>
              </a:rPr>
              <a:t>eder</a:t>
            </a:r>
            <a:r>
              <a:rPr lang="en-US" sz="1866" dirty="0">
                <a:solidFill>
                  <a:srgbClr val="004651"/>
                </a:solidFill>
              </a:rPr>
              <a:t>.</a:t>
            </a:r>
            <a:r>
              <a:rPr lang="tr-TR" sz="1866" dirty="0">
                <a:solidFill>
                  <a:srgbClr val="004651"/>
                </a:solidFill>
              </a:rPr>
              <a:t> Bu nedenle</a:t>
            </a:r>
            <a:r>
              <a:rPr lang="en-US" sz="1866" dirty="0">
                <a:solidFill>
                  <a:srgbClr val="004651"/>
                </a:solidFill>
              </a:rPr>
              <a:t> </a:t>
            </a:r>
            <a:r>
              <a:rPr lang="tr-TR" sz="1866" dirty="0">
                <a:solidFill>
                  <a:srgbClr val="004651"/>
                </a:solidFill>
              </a:rPr>
              <a:t>ö</a:t>
            </a:r>
            <a:r>
              <a:rPr lang="en-US" sz="1866" dirty="0" err="1">
                <a:solidFill>
                  <a:srgbClr val="004651"/>
                </a:solidFill>
              </a:rPr>
              <a:t>grenme</a:t>
            </a:r>
            <a:r>
              <a:rPr lang="en-US" sz="1866" dirty="0">
                <a:solidFill>
                  <a:srgbClr val="004651"/>
                </a:solidFill>
              </a:rPr>
              <a:t> </a:t>
            </a:r>
            <a:r>
              <a:rPr lang="tr-TR" sz="1866" dirty="0">
                <a:solidFill>
                  <a:srgbClr val="004651"/>
                </a:solidFill>
              </a:rPr>
              <a:t>çıktıları ile</a:t>
            </a:r>
            <a:r>
              <a:rPr lang="en-US" sz="1866" dirty="0">
                <a:solidFill>
                  <a:srgbClr val="004651"/>
                </a:solidFill>
              </a:rPr>
              <a:t>, </a:t>
            </a:r>
            <a:r>
              <a:rPr lang="en-US" sz="1866" dirty="0" err="1">
                <a:solidFill>
                  <a:srgbClr val="004651"/>
                </a:solidFill>
              </a:rPr>
              <a:t>dersin</a:t>
            </a:r>
            <a:r>
              <a:rPr lang="tr-TR" sz="1866" dirty="0">
                <a:solidFill>
                  <a:srgbClr val="004651"/>
                </a:solidFill>
              </a:rPr>
              <a:t> </a:t>
            </a:r>
            <a:r>
              <a:rPr lang="en-US" sz="1866" dirty="0">
                <a:solidFill>
                  <a:srgbClr val="004651"/>
                </a:solidFill>
              </a:rPr>
              <a:t>ama</a:t>
            </a:r>
            <a:r>
              <a:rPr lang="tr-TR" sz="1866" dirty="0" err="1">
                <a:solidFill>
                  <a:srgbClr val="004651"/>
                </a:solidFill>
              </a:rPr>
              <a:t>cının</a:t>
            </a:r>
            <a:r>
              <a:rPr lang="en-US" sz="1866" dirty="0">
                <a:solidFill>
                  <a:srgbClr val="004651"/>
                </a:solidFill>
              </a:rPr>
              <a:t> </a:t>
            </a:r>
            <a:r>
              <a:rPr lang="en-US" sz="1866" dirty="0" err="1">
                <a:solidFill>
                  <a:srgbClr val="004651"/>
                </a:solidFill>
              </a:rPr>
              <a:t>uyumlu</a:t>
            </a:r>
            <a:r>
              <a:rPr lang="en-US" sz="1866" dirty="0">
                <a:solidFill>
                  <a:srgbClr val="004651"/>
                </a:solidFill>
              </a:rPr>
              <a:t> </a:t>
            </a:r>
            <a:r>
              <a:rPr lang="en-US" sz="1866" dirty="0" err="1">
                <a:solidFill>
                  <a:srgbClr val="004651"/>
                </a:solidFill>
              </a:rPr>
              <a:t>olması</a:t>
            </a:r>
            <a:r>
              <a:rPr lang="en-US" sz="1866" dirty="0">
                <a:solidFill>
                  <a:srgbClr val="004651"/>
                </a:solidFill>
              </a:rPr>
              <a:t> </a:t>
            </a:r>
            <a:r>
              <a:rPr lang="en-US" sz="1866" dirty="0" err="1">
                <a:solidFill>
                  <a:srgbClr val="004651"/>
                </a:solidFill>
              </a:rPr>
              <a:t>gerekir</a:t>
            </a:r>
            <a:r>
              <a:rPr lang="en-US" sz="1866" dirty="0">
                <a:solidFill>
                  <a:srgbClr val="004651"/>
                </a:solidFill>
              </a:rPr>
              <a:t>.</a:t>
            </a:r>
            <a:endParaRPr lang="tr-TR" sz="1866" dirty="0">
              <a:solidFill>
                <a:srgbClr val="004651"/>
              </a:solidFill>
            </a:endParaRPr>
          </a:p>
          <a:p>
            <a:pPr>
              <a:lnSpc>
                <a:spcPts val="2613"/>
              </a:lnSpc>
            </a:pPr>
            <a:endParaRPr lang="tr-TR" sz="1866" dirty="0">
              <a:solidFill>
                <a:srgbClr val="004651"/>
              </a:solidFill>
            </a:endParaRPr>
          </a:p>
          <a:p>
            <a:pPr>
              <a:lnSpc>
                <a:spcPts val="2613"/>
              </a:lnSpc>
            </a:pPr>
            <a:r>
              <a:rPr lang="tr-TR" sz="1866" dirty="0">
                <a:solidFill>
                  <a:srgbClr val="004651"/>
                </a:solidFill>
              </a:rPr>
              <a:t>Öğrenme çıktılarının bilgi paketinde yer alan haftalık konu kaynak metodoloji bölümünde 14 haftalık ders içeriğiyle uyumlu olması gerekir.  </a:t>
            </a:r>
            <a:endParaRPr lang="tr-TR" sz="2133" dirty="0"/>
          </a:p>
        </p:txBody>
      </p:sp>
      <p:sp>
        <p:nvSpPr>
          <p:cNvPr id="16" name="Freeform 16">
            <a:extLst>
              <a:ext uri="{FF2B5EF4-FFF2-40B4-BE49-F238E27FC236}">
                <a16:creationId xmlns:a16="http://schemas.microsoft.com/office/drawing/2014/main" id="{1C065213-6661-92FA-AD0E-205A2C4E5AD0}"/>
              </a:ext>
            </a:extLst>
          </p:cNvPr>
          <p:cNvSpPr/>
          <p:nvPr/>
        </p:nvSpPr>
        <p:spPr>
          <a:xfrm>
            <a:off x="816789" y="2850239"/>
            <a:ext cx="699412" cy="208552"/>
          </a:xfrm>
          <a:custGeom>
            <a:avLst/>
            <a:gdLst/>
            <a:ahLst/>
            <a:cxnLst/>
            <a:rect l="l" t="t" r="r" b="b"/>
            <a:pathLst>
              <a:path w="1049118" h="312828">
                <a:moveTo>
                  <a:pt x="0" y="0"/>
                </a:moveTo>
                <a:lnTo>
                  <a:pt x="1049119" y="0"/>
                </a:lnTo>
                <a:lnTo>
                  <a:pt x="1049119" y="312828"/>
                </a:lnTo>
                <a:lnTo>
                  <a:pt x="0" y="3128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tr-TR" sz="1200"/>
          </a:p>
        </p:txBody>
      </p:sp>
      <p:sp>
        <p:nvSpPr>
          <p:cNvPr id="17" name="Freeform 17">
            <a:extLst>
              <a:ext uri="{FF2B5EF4-FFF2-40B4-BE49-F238E27FC236}">
                <a16:creationId xmlns:a16="http://schemas.microsoft.com/office/drawing/2014/main" id="{BC355AEE-F3CC-680D-339D-1243F8B76430}"/>
              </a:ext>
            </a:extLst>
          </p:cNvPr>
          <p:cNvSpPr/>
          <p:nvPr/>
        </p:nvSpPr>
        <p:spPr>
          <a:xfrm>
            <a:off x="816789" y="4276983"/>
            <a:ext cx="699412" cy="208552"/>
          </a:xfrm>
          <a:custGeom>
            <a:avLst/>
            <a:gdLst/>
            <a:ahLst/>
            <a:cxnLst/>
            <a:rect l="l" t="t" r="r" b="b"/>
            <a:pathLst>
              <a:path w="1049118" h="312828">
                <a:moveTo>
                  <a:pt x="0" y="0"/>
                </a:moveTo>
                <a:lnTo>
                  <a:pt x="1049119" y="0"/>
                </a:lnTo>
                <a:lnTo>
                  <a:pt x="1049119" y="312828"/>
                </a:lnTo>
                <a:lnTo>
                  <a:pt x="0" y="3128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tr-TR" sz="1200"/>
          </a:p>
        </p:txBody>
      </p:sp>
    </p:spTree>
    <p:extLst>
      <p:ext uri="{BB962C8B-B14F-4D97-AF65-F5344CB8AC3E}">
        <p14:creationId xmlns:p14="http://schemas.microsoft.com/office/powerpoint/2010/main" val="288594196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çerik Yer Tutucusu 4" descr="metin içeren bir resim&#10;&#10;Açıklama otomatik olarak oluşturuldu">
            <a:extLst>
              <a:ext uri="{FF2B5EF4-FFF2-40B4-BE49-F238E27FC236}">
                <a16:creationId xmlns:a16="http://schemas.microsoft.com/office/drawing/2014/main" id="{C9699124-72DD-3DC4-96D5-EDA3A0807D3D}"/>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2"/>
          <p:cNvSpPr txBox="1"/>
          <p:nvPr/>
        </p:nvSpPr>
        <p:spPr>
          <a:xfrm>
            <a:off x="816789" y="1095431"/>
            <a:ext cx="9049707" cy="451342"/>
          </a:xfrm>
          <a:prstGeom prst="rect">
            <a:avLst/>
          </a:prstGeom>
        </p:spPr>
        <p:txBody>
          <a:bodyPr lIns="0" tIns="0" rIns="0" bIns="0" rtlCol="0" anchor="t">
            <a:spAutoFit/>
          </a:bodyPr>
          <a:lstStyle/>
          <a:p>
            <a:r>
              <a:rPr lang="tr-TR" sz="2933" dirty="0">
                <a:effectLst>
                  <a:outerShdw blurRad="38100" dist="38100" dir="2700000" algn="tl">
                    <a:srgbClr val="000000">
                      <a:alpha val="43137"/>
                    </a:srgbClr>
                  </a:outerShdw>
                </a:effectLst>
              </a:rPr>
              <a:t>Kazanım Yazımında Kesin ve Muğlak Fiil Örnekleri</a:t>
            </a:r>
          </a:p>
        </p:txBody>
      </p:sp>
      <p:sp>
        <p:nvSpPr>
          <p:cNvPr id="15" name="TextBox 15"/>
          <p:cNvSpPr txBox="1"/>
          <p:nvPr/>
        </p:nvSpPr>
        <p:spPr>
          <a:xfrm>
            <a:off x="1945100" y="1905001"/>
            <a:ext cx="8057679" cy="980333"/>
          </a:xfrm>
          <a:prstGeom prst="rect">
            <a:avLst/>
          </a:prstGeom>
        </p:spPr>
        <p:txBody>
          <a:bodyPr lIns="0" tIns="0" rIns="0" bIns="0" rtlCol="0" anchor="t">
            <a:spAutoFit/>
          </a:bodyPr>
          <a:lstStyle/>
          <a:p>
            <a:pPr>
              <a:lnSpc>
                <a:spcPts val="2613"/>
              </a:lnSpc>
            </a:pPr>
            <a:endParaRPr lang="tr-TR" sz="2133" dirty="0">
              <a:solidFill>
                <a:srgbClr val="004651"/>
              </a:solidFill>
              <a:effectLst>
                <a:outerShdw blurRad="38100" dist="38100" dir="2700000" algn="tl">
                  <a:srgbClr val="000000">
                    <a:alpha val="43137"/>
                  </a:srgbClr>
                </a:outerShdw>
              </a:effectLst>
              <a:latin typeface="Fira Sans"/>
            </a:endParaRPr>
          </a:p>
          <a:p>
            <a:pPr>
              <a:lnSpc>
                <a:spcPts val="2613"/>
              </a:lnSpc>
            </a:pPr>
            <a:endParaRPr lang="tr-TR" sz="2133" dirty="0">
              <a:solidFill>
                <a:srgbClr val="004651"/>
              </a:solidFill>
              <a:effectLst>
                <a:outerShdw blurRad="38100" dist="38100" dir="2700000" algn="tl">
                  <a:srgbClr val="000000">
                    <a:alpha val="43137"/>
                  </a:srgbClr>
                </a:outerShdw>
              </a:effectLst>
              <a:latin typeface="Fira Sans"/>
            </a:endParaRPr>
          </a:p>
          <a:p>
            <a:pPr>
              <a:lnSpc>
                <a:spcPts val="2613"/>
              </a:lnSpc>
            </a:pPr>
            <a:endParaRPr lang="en-US" sz="1866" dirty="0">
              <a:solidFill>
                <a:srgbClr val="004651"/>
              </a:solidFill>
              <a:latin typeface="Fira Sans"/>
            </a:endParaRPr>
          </a:p>
        </p:txBody>
      </p:sp>
      <p:sp>
        <p:nvSpPr>
          <p:cNvPr id="16" name="Freeform 16"/>
          <p:cNvSpPr/>
          <p:nvPr/>
        </p:nvSpPr>
        <p:spPr>
          <a:xfrm>
            <a:off x="816789" y="2850239"/>
            <a:ext cx="699412" cy="208552"/>
          </a:xfrm>
          <a:custGeom>
            <a:avLst/>
            <a:gdLst/>
            <a:ahLst/>
            <a:cxnLst/>
            <a:rect l="l" t="t" r="r" b="b"/>
            <a:pathLst>
              <a:path w="1049118" h="312828">
                <a:moveTo>
                  <a:pt x="0" y="0"/>
                </a:moveTo>
                <a:lnTo>
                  <a:pt x="1049119" y="0"/>
                </a:lnTo>
                <a:lnTo>
                  <a:pt x="1049119" y="312828"/>
                </a:lnTo>
                <a:lnTo>
                  <a:pt x="0" y="3128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tr-TR" sz="1200"/>
          </a:p>
        </p:txBody>
      </p:sp>
      <p:sp>
        <p:nvSpPr>
          <p:cNvPr id="17" name="Freeform 17"/>
          <p:cNvSpPr/>
          <p:nvPr/>
        </p:nvSpPr>
        <p:spPr>
          <a:xfrm>
            <a:off x="816789" y="4276983"/>
            <a:ext cx="699412" cy="208552"/>
          </a:xfrm>
          <a:custGeom>
            <a:avLst/>
            <a:gdLst/>
            <a:ahLst/>
            <a:cxnLst/>
            <a:rect l="l" t="t" r="r" b="b"/>
            <a:pathLst>
              <a:path w="1049118" h="312828">
                <a:moveTo>
                  <a:pt x="0" y="0"/>
                </a:moveTo>
                <a:lnTo>
                  <a:pt x="1049119" y="0"/>
                </a:lnTo>
                <a:lnTo>
                  <a:pt x="1049119" y="312828"/>
                </a:lnTo>
                <a:lnTo>
                  <a:pt x="0" y="3128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tr-TR" sz="1200"/>
          </a:p>
        </p:txBody>
      </p:sp>
      <p:graphicFrame>
        <p:nvGraphicFramePr>
          <p:cNvPr id="19" name="Tablo 18">
            <a:extLst>
              <a:ext uri="{FF2B5EF4-FFF2-40B4-BE49-F238E27FC236}">
                <a16:creationId xmlns:a16="http://schemas.microsoft.com/office/drawing/2014/main" id="{13458FEC-63E5-3A9E-A156-DD7EC25757CE}"/>
              </a:ext>
            </a:extLst>
          </p:cNvPr>
          <p:cNvGraphicFramePr>
            <a:graphicFrameLocks noGrp="1"/>
          </p:cNvGraphicFramePr>
          <p:nvPr>
            <p:extLst>
              <p:ext uri="{D42A27DB-BD31-4B8C-83A1-F6EECF244321}">
                <p14:modId xmlns:p14="http://schemas.microsoft.com/office/powerpoint/2010/main" val="561740995"/>
              </p:ext>
            </p:extLst>
          </p:nvPr>
        </p:nvGraphicFramePr>
        <p:xfrm>
          <a:off x="1605763" y="1772186"/>
          <a:ext cx="6459398" cy="3722327"/>
        </p:xfrm>
        <a:graphic>
          <a:graphicData uri="http://schemas.openxmlformats.org/drawingml/2006/table">
            <a:tbl>
              <a:tblPr>
                <a:tableStyleId>{5C22544A-7EE6-4342-B048-85BDC9FD1C3A}</a:tableStyleId>
              </a:tblPr>
              <a:tblGrid>
                <a:gridCol w="1462778">
                  <a:extLst>
                    <a:ext uri="{9D8B030D-6E8A-4147-A177-3AD203B41FA5}">
                      <a16:colId xmlns:a16="http://schemas.microsoft.com/office/drawing/2014/main" val="2193820149"/>
                    </a:ext>
                  </a:extLst>
                </a:gridCol>
                <a:gridCol w="1984165">
                  <a:extLst>
                    <a:ext uri="{9D8B030D-6E8A-4147-A177-3AD203B41FA5}">
                      <a16:colId xmlns:a16="http://schemas.microsoft.com/office/drawing/2014/main" val="595706712"/>
                    </a:ext>
                  </a:extLst>
                </a:gridCol>
                <a:gridCol w="1390364">
                  <a:extLst>
                    <a:ext uri="{9D8B030D-6E8A-4147-A177-3AD203B41FA5}">
                      <a16:colId xmlns:a16="http://schemas.microsoft.com/office/drawing/2014/main" val="305005988"/>
                    </a:ext>
                  </a:extLst>
                </a:gridCol>
                <a:gridCol w="1622091">
                  <a:extLst>
                    <a:ext uri="{9D8B030D-6E8A-4147-A177-3AD203B41FA5}">
                      <a16:colId xmlns:a16="http://schemas.microsoft.com/office/drawing/2014/main" val="3887474773"/>
                    </a:ext>
                  </a:extLst>
                </a:gridCol>
              </a:tblGrid>
              <a:tr h="531761">
                <a:tc gridSpan="2">
                  <a:txBody>
                    <a:bodyPr/>
                    <a:lstStyle/>
                    <a:p>
                      <a:pPr algn="ctr" fontAlgn="b"/>
                      <a:r>
                        <a:rPr lang="tr-TR" sz="1600" u="none" strike="noStrike" dirty="0">
                          <a:effectLst/>
                        </a:rPr>
                        <a:t>Kesin Fiiller</a:t>
                      </a:r>
                      <a:endParaRPr lang="tr-TR" sz="1600" b="1" i="0" u="none" strike="noStrike" dirty="0">
                        <a:solidFill>
                          <a:srgbClr val="000000"/>
                        </a:solidFill>
                        <a:effectLst/>
                        <a:latin typeface="Calibri" panose="020F0502020204030204" pitchFamily="34" charset="0"/>
                      </a:endParaRPr>
                    </a:p>
                  </a:txBody>
                  <a:tcPr marL="6350" marR="6350" marT="6350" marB="0" anchor="b"/>
                </a:tc>
                <a:tc hMerge="1">
                  <a:txBody>
                    <a:bodyPr/>
                    <a:lstStyle/>
                    <a:p>
                      <a:endParaRPr lang="tr-TR"/>
                    </a:p>
                  </a:txBody>
                  <a:tcPr/>
                </a:tc>
                <a:tc gridSpan="2">
                  <a:txBody>
                    <a:bodyPr/>
                    <a:lstStyle/>
                    <a:p>
                      <a:pPr algn="ctr" fontAlgn="b"/>
                      <a:r>
                        <a:rPr lang="tr-TR" sz="1600" u="none" strike="noStrike" dirty="0">
                          <a:effectLst/>
                        </a:rPr>
                        <a:t>Muğlak Fiiller</a:t>
                      </a:r>
                      <a:endParaRPr lang="tr-TR" sz="1600" b="1" i="0" u="none" strike="noStrike" dirty="0">
                        <a:solidFill>
                          <a:srgbClr val="000000"/>
                        </a:solidFill>
                        <a:effectLst/>
                        <a:latin typeface="Calibri" panose="020F0502020204030204" pitchFamily="34" charset="0"/>
                      </a:endParaRPr>
                    </a:p>
                  </a:txBody>
                  <a:tcPr marL="6350" marR="6350" marT="6350" marB="0" anchor="b"/>
                </a:tc>
                <a:tc hMerge="1">
                  <a:txBody>
                    <a:bodyPr/>
                    <a:lstStyle/>
                    <a:p>
                      <a:endParaRPr lang="tr-TR"/>
                    </a:p>
                  </a:txBody>
                  <a:tcPr/>
                </a:tc>
                <a:extLst>
                  <a:ext uri="{0D108BD9-81ED-4DB2-BD59-A6C34878D82A}">
                    <a16:rowId xmlns:a16="http://schemas.microsoft.com/office/drawing/2014/main" val="1507308094"/>
                  </a:ext>
                </a:extLst>
              </a:tr>
              <a:tr h="531761">
                <a:tc>
                  <a:txBody>
                    <a:bodyPr/>
                    <a:lstStyle/>
                    <a:p>
                      <a:pPr algn="l" fontAlgn="b"/>
                      <a:r>
                        <a:rPr lang="tr-TR" sz="1600" u="none" strike="noStrike" dirty="0">
                          <a:effectLst/>
                        </a:rPr>
                        <a:t>Ayırt eder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Yazar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Bilir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Anlam çıkarır</a:t>
                      </a:r>
                      <a:endParaRPr lang="tr-TR" sz="16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263682923"/>
                  </a:ext>
                </a:extLst>
              </a:tr>
              <a:tr h="531761">
                <a:tc>
                  <a:txBody>
                    <a:bodyPr/>
                    <a:lstStyle/>
                    <a:p>
                      <a:pPr algn="l" fontAlgn="b"/>
                      <a:r>
                        <a:rPr lang="tr-TR" sz="1600" u="none" strike="noStrike" dirty="0">
                          <a:effectLst/>
                        </a:rPr>
                        <a:t>Ayrım yapar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Açıklar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Anlar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Aşina olur</a:t>
                      </a:r>
                      <a:endParaRPr lang="tr-TR" sz="16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27738262"/>
                  </a:ext>
                </a:extLst>
              </a:tr>
              <a:tr h="531761">
                <a:tc>
                  <a:txBody>
                    <a:bodyPr/>
                    <a:lstStyle/>
                    <a:p>
                      <a:pPr algn="l" fontAlgn="b"/>
                      <a:r>
                        <a:rPr lang="tr-TR" sz="1600" u="none" strike="noStrike" dirty="0">
                          <a:effectLst/>
                        </a:rPr>
                        <a:t>Birleştirir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İnşa eder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Nail olur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b="0" i="0" u="none" strike="noStrike" dirty="0">
                          <a:solidFill>
                            <a:srgbClr val="000000"/>
                          </a:solidFill>
                          <a:effectLst/>
                          <a:latin typeface="Calibri" panose="020F0502020204030204" pitchFamily="34" charset="0"/>
                        </a:rPr>
                        <a:t>Kavrar</a:t>
                      </a:r>
                    </a:p>
                  </a:txBody>
                  <a:tcPr marL="6350" marR="6350" marT="6350" marB="0" anchor="b"/>
                </a:tc>
                <a:extLst>
                  <a:ext uri="{0D108BD9-81ED-4DB2-BD59-A6C34878D82A}">
                    <a16:rowId xmlns:a16="http://schemas.microsoft.com/office/drawing/2014/main" val="506118913"/>
                  </a:ext>
                </a:extLst>
              </a:tr>
              <a:tr h="531761">
                <a:tc>
                  <a:txBody>
                    <a:bodyPr/>
                    <a:lstStyle/>
                    <a:p>
                      <a:pPr algn="l" fontAlgn="b"/>
                      <a:r>
                        <a:rPr lang="tr-TR" sz="1600" u="none" strike="noStrike" dirty="0">
                          <a:effectLst/>
                        </a:rPr>
                        <a:t>Ayarlar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Karşılaştırır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b="0" i="0" u="none" strike="noStrike" dirty="0">
                          <a:solidFill>
                            <a:srgbClr val="000000"/>
                          </a:solidFill>
                          <a:effectLst/>
                          <a:latin typeface="Calibri" panose="020F0502020204030204" pitchFamily="34" charset="0"/>
                        </a:rPr>
                        <a:t>Öğrenir</a:t>
                      </a:r>
                    </a:p>
                  </a:txBody>
                  <a:tcPr marL="6350" marR="6350" marT="6350" marB="0" anchor="b"/>
                </a:tc>
                <a:tc>
                  <a:txBody>
                    <a:bodyPr/>
                    <a:lstStyle/>
                    <a:p>
                      <a:pPr algn="l" fontAlgn="b"/>
                      <a:r>
                        <a:rPr lang="tr-TR" sz="1600" u="none" strike="noStrike" dirty="0">
                          <a:effectLst/>
                        </a:rPr>
                        <a:t>Farkında olur</a:t>
                      </a:r>
                      <a:endParaRPr lang="tr-TR" sz="16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585553891"/>
                  </a:ext>
                </a:extLst>
              </a:tr>
              <a:tr h="531761">
                <a:tc>
                  <a:txBody>
                    <a:bodyPr/>
                    <a:lstStyle/>
                    <a:p>
                      <a:pPr algn="l" fontAlgn="b"/>
                      <a:r>
                        <a:rPr lang="tr-TR" sz="1600" u="none" strike="noStrike" dirty="0">
                          <a:effectLst/>
                        </a:rPr>
                        <a:t>Tanımlar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Karşılaştırarak açıklar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Takdir eder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endParaRPr lang="tr-TR" sz="16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812507678"/>
                  </a:ext>
                </a:extLst>
              </a:tr>
              <a:tr h="531761">
                <a:tc>
                  <a:txBody>
                    <a:bodyPr/>
                    <a:lstStyle/>
                    <a:p>
                      <a:pPr algn="l" fontAlgn="b"/>
                      <a:r>
                        <a:rPr lang="tr-TR" sz="1600" u="none" strike="noStrike" dirty="0">
                          <a:effectLst/>
                        </a:rPr>
                        <a:t>Çözer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Sıralar</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 </a:t>
                      </a:r>
                      <a:endParaRPr lang="tr-TR"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tr-TR" sz="1600" u="none" strike="noStrike" dirty="0">
                          <a:effectLst/>
                        </a:rPr>
                        <a:t> </a:t>
                      </a:r>
                      <a:endParaRPr lang="tr-TR" sz="16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457517511"/>
                  </a:ext>
                </a:extLst>
              </a:tr>
            </a:tbl>
          </a:graphicData>
        </a:graphic>
      </p:graphicFrame>
    </p:spTree>
    <p:extLst>
      <p:ext uri="{BB962C8B-B14F-4D97-AF65-F5344CB8AC3E}">
        <p14:creationId xmlns:p14="http://schemas.microsoft.com/office/powerpoint/2010/main" val="116618323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çerik Yer Tutucusu 4" descr="metin içeren bir resim&#10;&#10;Açıklama otomatik olarak oluşturuldu">
            <a:extLst>
              <a:ext uri="{FF2B5EF4-FFF2-40B4-BE49-F238E27FC236}">
                <a16:creationId xmlns:a16="http://schemas.microsoft.com/office/drawing/2014/main" id="{F4304401-473A-2EDD-FFD8-36CFC56CF333}"/>
              </a:ext>
            </a:extLst>
          </p:cNvPr>
          <p:cNvPicPr>
            <a:picLocks noChangeAspect="1"/>
          </p:cNvPicPr>
          <p:nvPr/>
        </p:nvPicPr>
        <p:blipFill>
          <a:blip r:embed="rId3"/>
          <a:stretch>
            <a:fillRect/>
          </a:stretch>
        </p:blipFill>
        <p:spPr>
          <a:xfrm>
            <a:off x="0" y="0"/>
            <a:ext cx="12192000" cy="6858000"/>
          </a:xfrm>
          <a:prstGeom prst="rect">
            <a:avLst/>
          </a:prstGeom>
        </p:spPr>
      </p:pic>
      <p:pic>
        <p:nvPicPr>
          <p:cNvPr id="5" name="Resim 4" descr="metin, ekran görüntüsü, yazı tipi, sayı, numara içeren bir resim&#10;&#10;Yapay zeka tarafından oluşturulan içerik yanlış olabilir.">
            <a:extLst>
              <a:ext uri="{FF2B5EF4-FFF2-40B4-BE49-F238E27FC236}">
                <a16:creationId xmlns:a16="http://schemas.microsoft.com/office/drawing/2014/main" id="{7A98B8F4-E36F-7EFC-9F88-C7C33F890C07}"/>
              </a:ext>
            </a:extLst>
          </p:cNvPr>
          <p:cNvPicPr>
            <a:picLocks noChangeAspect="1"/>
          </p:cNvPicPr>
          <p:nvPr/>
        </p:nvPicPr>
        <p:blipFill>
          <a:blip r:embed="rId4"/>
          <a:stretch>
            <a:fillRect/>
          </a:stretch>
        </p:blipFill>
        <p:spPr>
          <a:xfrm>
            <a:off x="16307" y="1111655"/>
            <a:ext cx="12175693" cy="5069690"/>
          </a:xfrm>
          <a:prstGeom prst="rect">
            <a:avLst/>
          </a:prstGeom>
        </p:spPr>
      </p:pic>
    </p:spTree>
    <p:extLst>
      <p:ext uri="{BB962C8B-B14F-4D97-AF65-F5344CB8AC3E}">
        <p14:creationId xmlns:p14="http://schemas.microsoft.com/office/powerpoint/2010/main" val="250546026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AAD277AB-EABF-6C55-F95F-09D86B1E763B}"/>
              </a:ext>
            </a:extLst>
          </p:cNvPr>
          <p:cNvPicPr>
            <a:picLocks noChangeAspect="1"/>
          </p:cNvPicPr>
          <p:nvPr/>
        </p:nvPicPr>
        <p:blipFill>
          <a:blip r:embed="rId2"/>
          <a:stretch>
            <a:fillRect/>
          </a:stretch>
        </p:blipFill>
        <p:spPr>
          <a:xfrm>
            <a:off x="0" y="0"/>
            <a:ext cx="12192000" cy="6858000"/>
          </a:xfrm>
          <a:prstGeom prst="rect">
            <a:avLst/>
          </a:prstGeom>
        </p:spPr>
      </p:pic>
      <p:graphicFrame>
        <p:nvGraphicFramePr>
          <p:cNvPr id="2" name="Tablo 1">
            <a:extLst>
              <a:ext uri="{FF2B5EF4-FFF2-40B4-BE49-F238E27FC236}">
                <a16:creationId xmlns:a16="http://schemas.microsoft.com/office/drawing/2014/main" id="{6E9CC2C6-D3A2-17F9-B170-BBE58FF49CD2}"/>
              </a:ext>
            </a:extLst>
          </p:cNvPr>
          <p:cNvGraphicFramePr>
            <a:graphicFrameLocks noGrp="1"/>
          </p:cNvGraphicFramePr>
          <p:nvPr>
            <p:extLst>
              <p:ext uri="{D42A27DB-BD31-4B8C-83A1-F6EECF244321}">
                <p14:modId xmlns:p14="http://schemas.microsoft.com/office/powerpoint/2010/main" val="1624187325"/>
              </p:ext>
            </p:extLst>
          </p:nvPr>
        </p:nvGraphicFramePr>
        <p:xfrm>
          <a:off x="2962656" y="1962912"/>
          <a:ext cx="6720840" cy="1706880"/>
        </p:xfrm>
        <a:graphic>
          <a:graphicData uri="http://schemas.openxmlformats.org/drawingml/2006/table">
            <a:tbl>
              <a:tblPr/>
              <a:tblGrid>
                <a:gridCol w="2240280">
                  <a:extLst>
                    <a:ext uri="{9D8B030D-6E8A-4147-A177-3AD203B41FA5}">
                      <a16:colId xmlns:a16="http://schemas.microsoft.com/office/drawing/2014/main" val="3498220485"/>
                    </a:ext>
                  </a:extLst>
                </a:gridCol>
                <a:gridCol w="2240280">
                  <a:extLst>
                    <a:ext uri="{9D8B030D-6E8A-4147-A177-3AD203B41FA5}">
                      <a16:colId xmlns:a16="http://schemas.microsoft.com/office/drawing/2014/main" val="2567078081"/>
                    </a:ext>
                  </a:extLst>
                </a:gridCol>
                <a:gridCol w="2240280">
                  <a:extLst>
                    <a:ext uri="{9D8B030D-6E8A-4147-A177-3AD203B41FA5}">
                      <a16:colId xmlns:a16="http://schemas.microsoft.com/office/drawing/2014/main" val="3310503170"/>
                    </a:ext>
                  </a:extLst>
                </a:gridCol>
              </a:tblGrid>
              <a:tr h="0">
                <a:tc>
                  <a:txBody>
                    <a:bodyPr/>
                    <a:lstStyle/>
                    <a:p>
                      <a:pPr rtl="0"/>
                      <a:r>
                        <a:rPr lang="tr-TR" b="1">
                          <a:solidFill>
                            <a:srgbClr val="1F1F1F"/>
                          </a:solidFill>
                          <a:effectLst/>
                          <a:latin typeface="Google Sans Text"/>
                        </a:rPr>
                        <a:t>Boyut</a:t>
                      </a:r>
                      <a:endParaRPr lang="tr-TR">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r>
                        <a:rPr lang="tr-TR" b="1">
                          <a:solidFill>
                            <a:srgbClr val="1F1F1F"/>
                          </a:solidFill>
                          <a:effectLst/>
                          <a:latin typeface="Google Sans Text"/>
                        </a:rPr>
                        <a:t>Odak Noktası</a:t>
                      </a:r>
                      <a:endParaRPr lang="tr-TR">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endParaRPr lang="tr-TR" dirty="0">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321478557"/>
                  </a:ext>
                </a:extLst>
              </a:tr>
              <a:tr h="0">
                <a:tc>
                  <a:txBody>
                    <a:bodyPr/>
                    <a:lstStyle/>
                    <a:p>
                      <a:pPr rtl="0"/>
                      <a:r>
                        <a:rPr lang="tr-TR" b="1">
                          <a:solidFill>
                            <a:srgbClr val="1F1F1F"/>
                          </a:solidFill>
                          <a:effectLst/>
                          <a:latin typeface="Google Sans Text"/>
                        </a:rPr>
                        <a:t>Bilgi</a:t>
                      </a:r>
                      <a:endParaRPr lang="tr-TR">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r>
                        <a:rPr lang="tr-TR" dirty="0">
                          <a:solidFill>
                            <a:srgbClr val="1F1F1F"/>
                          </a:solidFill>
                          <a:effectLst/>
                          <a:latin typeface="Google Sans Text"/>
                        </a:rPr>
                        <a:t>Kuram / Tanım</a:t>
                      </a: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r>
                        <a:rPr lang="tr-TR" dirty="0"/>
                        <a:t>Ne bildiği</a:t>
                      </a:r>
                      <a:endParaRPr lang="tr-TR" dirty="0">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085061244"/>
                  </a:ext>
                </a:extLst>
              </a:tr>
              <a:tr h="0">
                <a:tc>
                  <a:txBody>
                    <a:bodyPr/>
                    <a:lstStyle/>
                    <a:p>
                      <a:pPr rtl="0"/>
                      <a:r>
                        <a:rPr lang="tr-TR" b="1" dirty="0">
                          <a:solidFill>
                            <a:srgbClr val="1F1F1F"/>
                          </a:solidFill>
                          <a:effectLst/>
                          <a:latin typeface="Google Sans Text"/>
                        </a:rPr>
                        <a:t>Beceri</a:t>
                      </a:r>
                      <a:endParaRPr lang="tr-TR" dirty="0">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r>
                        <a:rPr lang="tr-TR">
                          <a:solidFill>
                            <a:srgbClr val="1F1F1F"/>
                          </a:solidFill>
                          <a:effectLst/>
                          <a:latin typeface="Google Sans Text"/>
                        </a:rPr>
                        <a:t>Uygulama / Analiz</a:t>
                      </a: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r>
                        <a:rPr lang="tr-TR" dirty="0"/>
                        <a:t>Ne yapabildiği</a:t>
                      </a:r>
                      <a:endParaRPr lang="tr-TR" dirty="0">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214098648"/>
                  </a:ext>
                </a:extLst>
              </a:tr>
              <a:tr h="0">
                <a:tc>
                  <a:txBody>
                    <a:bodyPr/>
                    <a:lstStyle/>
                    <a:p>
                      <a:pPr rtl="0"/>
                      <a:r>
                        <a:rPr lang="tr-TR" b="1">
                          <a:solidFill>
                            <a:srgbClr val="1F1F1F"/>
                          </a:solidFill>
                          <a:effectLst/>
                          <a:latin typeface="Google Sans Text"/>
                        </a:rPr>
                        <a:t>Yetkinlik</a:t>
                      </a:r>
                      <a:endParaRPr lang="tr-TR">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r>
                        <a:rPr lang="tr-TR" dirty="0">
                          <a:solidFill>
                            <a:srgbClr val="1F1F1F"/>
                          </a:solidFill>
                          <a:effectLst/>
                          <a:latin typeface="Google Sans Text"/>
                        </a:rPr>
                        <a:t>Sorumluluk</a:t>
                      </a: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r>
                        <a:rPr lang="tr-TR" dirty="0"/>
                        <a:t>Nasıl bir tavır aldığı</a:t>
                      </a:r>
                      <a:endParaRPr lang="tr-TR" dirty="0">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89596328"/>
                  </a:ext>
                </a:extLst>
              </a:tr>
            </a:tbl>
          </a:graphicData>
        </a:graphic>
      </p:graphicFrame>
      <p:sp>
        <p:nvSpPr>
          <p:cNvPr id="3" name="TextBox 2">
            <a:extLst>
              <a:ext uri="{FF2B5EF4-FFF2-40B4-BE49-F238E27FC236}">
                <a16:creationId xmlns:a16="http://schemas.microsoft.com/office/drawing/2014/main" id="{40FA4319-8929-B31A-09D1-4564EB4B95EE}"/>
              </a:ext>
            </a:extLst>
          </p:cNvPr>
          <p:cNvSpPr txBox="1"/>
          <p:nvPr/>
        </p:nvSpPr>
        <p:spPr>
          <a:xfrm>
            <a:off x="816790" y="1102122"/>
            <a:ext cx="9049707" cy="451342"/>
          </a:xfrm>
          <a:prstGeom prst="rect">
            <a:avLst/>
          </a:prstGeom>
        </p:spPr>
        <p:txBody>
          <a:bodyPr lIns="0" tIns="0" rIns="0" bIns="0" rtlCol="0" anchor="t">
            <a:spAutoFit/>
          </a:bodyPr>
          <a:lstStyle/>
          <a:p>
            <a:pPr algn="ctr"/>
            <a:r>
              <a:rPr lang="tr-TR" sz="2933" dirty="0">
                <a:effectLst>
                  <a:outerShdw blurRad="38100" dist="38100" dir="2700000" algn="tl">
                    <a:srgbClr val="000000">
                      <a:alpha val="43137"/>
                    </a:srgbClr>
                  </a:outerShdw>
                </a:effectLst>
              </a:rPr>
              <a:t>Öğrenme Çıktılarında Sınıflama</a:t>
            </a:r>
          </a:p>
        </p:txBody>
      </p:sp>
    </p:spTree>
    <p:extLst>
      <p:ext uri="{BB962C8B-B14F-4D97-AF65-F5344CB8AC3E}">
        <p14:creationId xmlns:p14="http://schemas.microsoft.com/office/powerpoint/2010/main" val="2644531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A575F7CD-938E-6126-E7BE-A72FCA661A77}"/>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40FA4319-8929-B31A-09D1-4564EB4B95EE}"/>
              </a:ext>
            </a:extLst>
          </p:cNvPr>
          <p:cNvSpPr txBox="1"/>
          <p:nvPr/>
        </p:nvSpPr>
        <p:spPr>
          <a:xfrm>
            <a:off x="1365430" y="1172292"/>
            <a:ext cx="9049707" cy="4513415"/>
          </a:xfrm>
          <a:prstGeom prst="rect">
            <a:avLst/>
          </a:prstGeom>
        </p:spPr>
        <p:txBody>
          <a:bodyPr lIns="0" tIns="0" rIns="0" bIns="0" rtlCol="0" anchor="t">
            <a:spAutoFit/>
          </a:bodyPr>
          <a:lstStyle/>
          <a:p>
            <a:pPr algn="ctr"/>
            <a:r>
              <a:rPr lang="tr-TR" sz="2933" dirty="0">
                <a:effectLst>
                  <a:outerShdw blurRad="38100" dist="38100" dir="2700000" algn="tl">
                    <a:srgbClr val="000000">
                      <a:alpha val="43137"/>
                    </a:srgbClr>
                  </a:outerShdw>
                </a:effectLst>
              </a:rPr>
              <a:t>Yöntem/Haftalık İçerik</a:t>
            </a:r>
          </a:p>
          <a:p>
            <a:pPr algn="ctr"/>
            <a:endParaRPr lang="tr-TR" sz="2933" dirty="0">
              <a:effectLst>
                <a:outerShdw blurRad="38100" dist="38100" dir="2700000" algn="tl">
                  <a:srgbClr val="000000">
                    <a:alpha val="43137"/>
                  </a:srgbClr>
                </a:outerShdw>
              </a:effectLst>
            </a:endParaRPr>
          </a:p>
          <a:p>
            <a:pPr algn="ctr"/>
            <a:r>
              <a:rPr lang="tr-TR" sz="2933" dirty="0">
                <a:effectLst>
                  <a:outerShdw blurRad="38100" dist="38100" dir="2700000" algn="tl">
                    <a:srgbClr val="000000">
                      <a:alpha val="43137"/>
                    </a:srgbClr>
                  </a:outerShdw>
                </a:effectLst>
              </a:rPr>
              <a:t>Yöntem: Dersin işleniş şeklinin nasıl gerçekleştirileceğinin ve kazanımların hangi yöntemlerle öğrencilere aktarılacağının tanımlanması </a:t>
            </a:r>
          </a:p>
          <a:p>
            <a:pPr algn="ctr"/>
            <a:endParaRPr lang="tr-TR" sz="2933" dirty="0">
              <a:effectLst>
                <a:outerShdw blurRad="38100" dist="38100" dir="2700000" algn="tl">
                  <a:srgbClr val="000000">
                    <a:alpha val="43137"/>
                  </a:srgbClr>
                </a:outerShdw>
              </a:effectLst>
            </a:endParaRPr>
          </a:p>
          <a:p>
            <a:pPr algn="ctr"/>
            <a:r>
              <a:rPr lang="tr-TR" sz="2933" dirty="0">
                <a:effectLst>
                  <a:outerShdw blurRad="38100" dist="38100" dir="2700000" algn="tl">
                    <a:srgbClr val="000000">
                      <a:alpha val="43137"/>
                    </a:srgbClr>
                  </a:outerShdw>
                </a:effectLst>
              </a:rPr>
              <a:t>Örnek: Sunum, anlatım, beyin fırtınası, gösterip yaptırma, vaka sunumu, tartışma, soru-cevap</a:t>
            </a:r>
          </a:p>
          <a:p>
            <a:pPr algn="ctr"/>
            <a:endParaRPr lang="tr-TR" sz="2933" dirty="0">
              <a:effectLst>
                <a:outerShdw blurRad="38100" dist="38100" dir="2700000" algn="tl">
                  <a:srgbClr val="000000">
                    <a:alpha val="43137"/>
                  </a:srgbClr>
                </a:outerShdw>
              </a:effectLst>
            </a:endParaRPr>
          </a:p>
          <a:p>
            <a:pPr algn="ctr"/>
            <a:r>
              <a:rPr lang="tr-TR" sz="2933" dirty="0">
                <a:effectLst>
                  <a:outerShdw blurRad="38100" dist="38100" dir="2700000" algn="tl">
                    <a:srgbClr val="000000">
                      <a:alpha val="43137"/>
                    </a:srgbClr>
                  </a:outerShdw>
                </a:effectLst>
              </a:rPr>
              <a:t>Hatalı ifade: yüz-yüze (tek tanımlanmış)</a:t>
            </a:r>
          </a:p>
        </p:txBody>
      </p:sp>
    </p:spTree>
    <p:extLst>
      <p:ext uri="{BB962C8B-B14F-4D97-AF65-F5344CB8AC3E}">
        <p14:creationId xmlns:p14="http://schemas.microsoft.com/office/powerpoint/2010/main" val="3173077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A575F7CD-938E-6126-E7BE-A72FCA661A77}"/>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40FA4319-8929-B31A-09D1-4564EB4B95EE}"/>
              </a:ext>
            </a:extLst>
          </p:cNvPr>
          <p:cNvSpPr txBox="1"/>
          <p:nvPr/>
        </p:nvSpPr>
        <p:spPr>
          <a:xfrm>
            <a:off x="1365430" y="1172292"/>
            <a:ext cx="9049707" cy="2256708"/>
          </a:xfrm>
          <a:prstGeom prst="rect">
            <a:avLst/>
          </a:prstGeom>
        </p:spPr>
        <p:txBody>
          <a:bodyPr lIns="0" tIns="0" rIns="0" bIns="0" rtlCol="0" anchor="t">
            <a:spAutoFit/>
          </a:bodyPr>
          <a:lstStyle/>
          <a:p>
            <a:pPr algn="ctr"/>
            <a:r>
              <a:rPr lang="tr-TR" sz="2933" dirty="0">
                <a:effectLst>
                  <a:outerShdw blurRad="38100" dist="38100" dir="2700000" algn="tl">
                    <a:srgbClr val="000000">
                      <a:alpha val="43137"/>
                    </a:srgbClr>
                  </a:outerShdw>
                </a:effectLst>
              </a:rPr>
              <a:t>Matris (Hatalı Örnek)</a:t>
            </a:r>
          </a:p>
          <a:p>
            <a:pPr algn="ctr"/>
            <a:endParaRPr lang="tr-TR" sz="2933" dirty="0">
              <a:effectLst>
                <a:outerShdw blurRad="38100" dist="38100" dir="2700000" algn="tl">
                  <a:srgbClr val="000000">
                    <a:alpha val="43137"/>
                  </a:srgbClr>
                </a:outerShdw>
              </a:effectLst>
            </a:endParaRPr>
          </a:p>
          <a:p>
            <a:pPr algn="ctr"/>
            <a:r>
              <a:rPr lang="tr-TR" sz="2933" dirty="0" err="1">
                <a:effectLst>
                  <a:outerShdw blurRad="38100" dist="38100" dir="2700000" algn="tl">
                    <a:srgbClr val="000000">
                      <a:alpha val="43137"/>
                    </a:srgbClr>
                  </a:outerShdw>
                </a:effectLst>
              </a:rPr>
              <a:t>ÖÇxPÇ</a:t>
            </a:r>
            <a:r>
              <a:rPr lang="tr-TR" sz="2933" dirty="0">
                <a:effectLst>
                  <a:outerShdw blurRad="38100" dist="38100" dir="2700000" algn="tl">
                    <a:srgbClr val="000000">
                      <a:alpha val="43137"/>
                    </a:srgbClr>
                  </a:outerShdw>
                </a:effectLst>
              </a:rPr>
              <a:t> Eşleşmesi</a:t>
            </a:r>
          </a:p>
          <a:p>
            <a:pPr algn="ctr"/>
            <a:endParaRPr lang="tr-TR" sz="2933" dirty="0">
              <a:effectLst>
                <a:outerShdw blurRad="38100" dist="38100" dir="2700000" algn="tl">
                  <a:srgbClr val="000000">
                    <a:alpha val="43137"/>
                  </a:srgbClr>
                </a:outerShdw>
              </a:effectLst>
            </a:endParaRPr>
          </a:p>
          <a:p>
            <a:pPr algn="ctr"/>
            <a:endParaRPr lang="tr-TR" sz="2933" dirty="0">
              <a:effectLst>
                <a:outerShdw blurRad="38100" dist="38100" dir="2700000" algn="tl">
                  <a:srgbClr val="000000">
                    <a:alpha val="43137"/>
                  </a:srgbClr>
                </a:outerShdw>
              </a:effectLst>
            </a:endParaRPr>
          </a:p>
        </p:txBody>
      </p:sp>
      <p:pic>
        <p:nvPicPr>
          <p:cNvPr id="4" name="Resim 3">
            <a:extLst>
              <a:ext uri="{FF2B5EF4-FFF2-40B4-BE49-F238E27FC236}">
                <a16:creationId xmlns:a16="http://schemas.microsoft.com/office/drawing/2014/main" id="{3CF33627-B240-CA8B-5F67-F2D6F366CED9}"/>
              </a:ext>
            </a:extLst>
          </p:cNvPr>
          <p:cNvPicPr>
            <a:picLocks noChangeAspect="1"/>
          </p:cNvPicPr>
          <p:nvPr/>
        </p:nvPicPr>
        <p:blipFill>
          <a:blip r:embed="rId3"/>
          <a:stretch>
            <a:fillRect/>
          </a:stretch>
        </p:blipFill>
        <p:spPr>
          <a:xfrm>
            <a:off x="1804388" y="2762157"/>
            <a:ext cx="8583223" cy="2997198"/>
          </a:xfrm>
          <a:prstGeom prst="rect">
            <a:avLst/>
          </a:prstGeom>
        </p:spPr>
      </p:pic>
      <mc:AlternateContent xmlns:mc="http://schemas.openxmlformats.org/markup-compatibility/2006">
        <mc:Choice xmlns:p14="http://schemas.microsoft.com/office/powerpoint/2010/main" Requires="p14">
          <p:contentPart p14:bwMode="auto" r:id="rId4">
            <p14:nvContentPartPr>
              <p14:cNvPr id="9" name="Mürekkep 8">
                <a:extLst>
                  <a:ext uri="{FF2B5EF4-FFF2-40B4-BE49-F238E27FC236}">
                    <a16:creationId xmlns:a16="http://schemas.microsoft.com/office/drawing/2014/main" id="{704B7B15-50A0-FE2D-081C-D2D879FD6FA0}"/>
                  </a:ext>
                </a:extLst>
              </p14:cNvPr>
              <p14:cNvContentPartPr/>
              <p14:nvPr/>
            </p14:nvContentPartPr>
            <p14:xfrm>
              <a:off x="2217439" y="4633098"/>
              <a:ext cx="8155440" cy="720"/>
            </p14:xfrm>
          </p:contentPart>
        </mc:Choice>
        <mc:Fallback>
          <p:pic>
            <p:nvPicPr>
              <p:cNvPr id="9" name="Mürekkep 8">
                <a:extLst>
                  <a:ext uri="{FF2B5EF4-FFF2-40B4-BE49-F238E27FC236}">
                    <a16:creationId xmlns:a16="http://schemas.microsoft.com/office/drawing/2014/main" id="{704B7B15-50A0-FE2D-081C-D2D879FD6FA0}"/>
                  </a:ext>
                </a:extLst>
              </p:cNvPr>
              <p:cNvPicPr/>
              <p:nvPr/>
            </p:nvPicPr>
            <p:blipFill>
              <a:blip r:embed="rId5"/>
              <a:stretch>
                <a:fillRect/>
              </a:stretch>
            </p:blipFill>
            <p:spPr>
              <a:xfrm>
                <a:off x="2163439" y="4417098"/>
                <a:ext cx="8263080" cy="432000"/>
              </a:xfrm>
              <a:prstGeom prst="rect">
                <a:avLst/>
              </a:prstGeom>
            </p:spPr>
          </p:pic>
        </mc:Fallback>
      </mc:AlternateContent>
    </p:spTree>
    <p:extLst>
      <p:ext uri="{BB962C8B-B14F-4D97-AF65-F5344CB8AC3E}">
        <p14:creationId xmlns:p14="http://schemas.microsoft.com/office/powerpoint/2010/main" val="352311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sp>
        <p:nvSpPr>
          <p:cNvPr id="8" name="Metin kutusu 7"/>
          <p:cNvSpPr txBox="1"/>
          <p:nvPr/>
        </p:nvSpPr>
        <p:spPr>
          <a:xfrm>
            <a:off x="638059" y="1537899"/>
            <a:ext cx="10445578" cy="4049891"/>
          </a:xfrm>
          <a:prstGeom prst="rect">
            <a:avLst/>
          </a:prstGeom>
          <a:noFill/>
        </p:spPr>
        <p:txBody>
          <a:bodyPr wrap="square" rtlCol="0">
            <a:spAutoFit/>
          </a:bodyPr>
          <a:lstStyle/>
          <a:p>
            <a:pPr algn="just">
              <a:lnSpc>
                <a:spcPct val="200000"/>
              </a:lnSpc>
            </a:pPr>
            <a:r>
              <a:rPr lang="en-GB" sz="2200" dirty="0" err="1">
                <a:latin typeface="Cambria" panose="02040503050406030204" pitchFamily="18" charset="0"/>
                <a:ea typeface="Cambria" panose="02040503050406030204" pitchFamily="18" charset="0"/>
              </a:rPr>
              <a:t>Yapılandırmacı</a:t>
            </a:r>
            <a:r>
              <a:rPr lang="tr-TR"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kuramla</a:t>
            </a:r>
            <a:r>
              <a:rPr lang="en-GB" sz="2200" dirty="0">
                <a:latin typeface="Cambria" panose="02040503050406030204" pitchFamily="18" charset="0"/>
                <a:ea typeface="Cambria" panose="02040503050406030204" pitchFamily="18" charset="0"/>
              </a:rPr>
              <a:t>, </a:t>
            </a:r>
            <a:endParaRPr lang="tr-TR" sz="2200" dirty="0">
              <a:latin typeface="Cambria" panose="02040503050406030204" pitchFamily="18" charset="0"/>
              <a:ea typeface="Cambria" panose="02040503050406030204" pitchFamily="18" charset="0"/>
            </a:endParaRPr>
          </a:p>
          <a:p>
            <a:pPr marL="342900" indent="-342900" algn="just">
              <a:lnSpc>
                <a:spcPct val="200000"/>
              </a:lnSpc>
              <a:buFont typeface="Arial" panose="020B0604020202020204" pitchFamily="34" charset="0"/>
              <a:buChar char="•"/>
            </a:pPr>
            <a:r>
              <a:rPr lang="tr-TR" sz="2200" b="1" u="sng" dirty="0">
                <a:latin typeface="Cambria" panose="02040503050406030204" pitchFamily="18" charset="0"/>
                <a:ea typeface="Cambria" panose="02040503050406030204" pitchFamily="18" charset="0"/>
              </a:rPr>
              <a:t>E</a:t>
            </a:r>
            <a:r>
              <a:rPr lang="en-GB" sz="2200" b="1" u="sng" dirty="0" err="1">
                <a:latin typeface="Cambria" panose="02040503050406030204" pitchFamily="18" charset="0"/>
                <a:ea typeface="Cambria" panose="02040503050406030204" pitchFamily="18" charset="0"/>
              </a:rPr>
              <a:t>ğitim</a:t>
            </a:r>
            <a:r>
              <a:rPr lang="en-GB" sz="2200" b="1" u="sng" dirty="0">
                <a:latin typeface="Cambria" panose="02040503050406030204" pitchFamily="18" charset="0"/>
                <a:ea typeface="Cambria" panose="02040503050406030204" pitchFamily="18" charset="0"/>
              </a:rPr>
              <a:t> </a:t>
            </a:r>
            <a:r>
              <a:rPr lang="en-GB" sz="2200" b="1" u="sng" dirty="0" err="1">
                <a:latin typeface="Cambria" panose="02040503050406030204" pitchFamily="18" charset="0"/>
                <a:ea typeface="Cambria" panose="02040503050406030204" pitchFamily="18" charset="0"/>
              </a:rPr>
              <a:t>programları</a:t>
            </a:r>
            <a:r>
              <a:rPr lang="en-GB" sz="2200" b="1" u="sng"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öğrencilerde</a:t>
            </a:r>
            <a:r>
              <a:rPr lang="en-GB" sz="2200" dirty="0">
                <a:latin typeface="Cambria" panose="02040503050406030204" pitchFamily="18" charset="0"/>
                <a:ea typeface="Cambria" panose="02040503050406030204" pitchFamily="18" charset="0"/>
              </a:rPr>
              <a:t> alt </a:t>
            </a:r>
            <a:r>
              <a:rPr lang="en-GB" sz="2200" dirty="0" err="1">
                <a:latin typeface="Cambria" panose="02040503050406030204" pitchFamily="18" charset="0"/>
                <a:ea typeface="Cambria" panose="02040503050406030204" pitchFamily="18" charset="0"/>
              </a:rPr>
              <a:t>düzey</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düşünmeyi</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gerektiren</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bir</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anlayıştan</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üst</a:t>
            </a:r>
            <a:r>
              <a:rPr lang="tr-TR"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düzey</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düşünmeye</a:t>
            </a:r>
            <a:r>
              <a:rPr lang="en-GB" sz="2200" dirty="0">
                <a:latin typeface="Cambria" panose="02040503050406030204" pitchFamily="18" charset="0"/>
                <a:ea typeface="Cambria" panose="02040503050406030204" pitchFamily="18" charset="0"/>
              </a:rPr>
              <a:t>; </a:t>
            </a:r>
            <a:endParaRPr lang="tr-TR" sz="2200" dirty="0">
              <a:latin typeface="Cambria" panose="02040503050406030204" pitchFamily="18" charset="0"/>
              <a:ea typeface="Cambria" panose="02040503050406030204" pitchFamily="18" charset="0"/>
            </a:endParaRPr>
          </a:p>
          <a:p>
            <a:pPr marL="342900" indent="-342900" algn="just">
              <a:lnSpc>
                <a:spcPct val="200000"/>
              </a:lnSpc>
              <a:buFont typeface="Arial" panose="020B0604020202020204" pitchFamily="34" charset="0"/>
              <a:buChar char="•"/>
            </a:pPr>
            <a:r>
              <a:rPr lang="tr-TR" sz="2200" b="1" u="sng" dirty="0">
                <a:latin typeface="Cambria" panose="02040503050406030204" pitchFamily="18" charset="0"/>
                <a:ea typeface="Cambria" panose="02040503050406030204" pitchFamily="18" charset="0"/>
              </a:rPr>
              <a:t>Ö</a:t>
            </a:r>
            <a:r>
              <a:rPr lang="en-GB" sz="2200" b="1" u="sng" dirty="0" err="1">
                <a:latin typeface="Cambria" panose="02040503050406030204" pitchFamily="18" charset="0"/>
                <a:ea typeface="Cambria" panose="02040503050406030204" pitchFamily="18" charset="0"/>
              </a:rPr>
              <a:t>ğretim</a:t>
            </a:r>
            <a:r>
              <a:rPr lang="en-GB" sz="2200" b="1" u="sng" dirty="0">
                <a:latin typeface="Cambria" panose="02040503050406030204" pitchFamily="18" charset="0"/>
                <a:ea typeface="Cambria" panose="02040503050406030204" pitchFamily="18" charset="0"/>
              </a:rPr>
              <a:t> </a:t>
            </a:r>
            <a:r>
              <a:rPr lang="en-GB" sz="2200" b="1" u="sng" dirty="0" err="1">
                <a:latin typeface="Cambria" panose="02040503050406030204" pitchFamily="18" charset="0"/>
                <a:ea typeface="Cambria" panose="02040503050406030204" pitchFamily="18" charset="0"/>
              </a:rPr>
              <a:t>yöntem</a:t>
            </a:r>
            <a:r>
              <a:rPr lang="en-GB" sz="2200" b="1" u="sng" dirty="0">
                <a:latin typeface="Cambria" panose="02040503050406030204" pitchFamily="18" charset="0"/>
                <a:ea typeface="Cambria" panose="02040503050406030204" pitchFamily="18" charset="0"/>
              </a:rPr>
              <a:t> </a:t>
            </a:r>
            <a:r>
              <a:rPr lang="en-GB" sz="2200" b="1" u="sng" dirty="0" err="1">
                <a:latin typeface="Cambria" panose="02040503050406030204" pitchFamily="18" charset="0"/>
                <a:ea typeface="Cambria" panose="02040503050406030204" pitchFamily="18" charset="0"/>
              </a:rPr>
              <a:t>ve</a:t>
            </a:r>
            <a:r>
              <a:rPr lang="en-GB" sz="2200" b="1" u="sng" dirty="0">
                <a:latin typeface="Cambria" panose="02040503050406030204" pitchFamily="18" charset="0"/>
                <a:ea typeface="Cambria" panose="02040503050406030204" pitchFamily="18" charset="0"/>
              </a:rPr>
              <a:t> </a:t>
            </a:r>
            <a:r>
              <a:rPr lang="en-GB" sz="2200" b="1" u="sng" dirty="0" err="1">
                <a:latin typeface="Cambria" panose="02040503050406030204" pitchFamily="18" charset="0"/>
                <a:ea typeface="Cambria" panose="02040503050406030204" pitchFamily="18" charset="0"/>
              </a:rPr>
              <a:t>teknikleri</a:t>
            </a:r>
            <a:r>
              <a:rPr lang="en-GB" sz="2200" b="1" u="sng"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öğretmen</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merkezli</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yapıdan</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öğrenen</a:t>
            </a:r>
            <a:r>
              <a:rPr lang="tr-TR"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merkezliliğe</a:t>
            </a:r>
            <a:r>
              <a:rPr lang="en-GB" sz="2200" dirty="0">
                <a:latin typeface="Cambria" panose="02040503050406030204" pitchFamily="18" charset="0"/>
                <a:ea typeface="Cambria" panose="02040503050406030204" pitchFamily="18" charset="0"/>
              </a:rPr>
              <a:t>; </a:t>
            </a:r>
            <a:endParaRPr lang="tr-TR" sz="2200" dirty="0">
              <a:latin typeface="Cambria" panose="02040503050406030204" pitchFamily="18" charset="0"/>
              <a:ea typeface="Cambria" panose="02040503050406030204" pitchFamily="18" charset="0"/>
            </a:endParaRPr>
          </a:p>
          <a:p>
            <a:pPr marL="342900" indent="-342900" algn="just">
              <a:lnSpc>
                <a:spcPct val="200000"/>
              </a:lnSpc>
              <a:buFont typeface="Arial" panose="020B0604020202020204" pitchFamily="34" charset="0"/>
              <a:buChar char="•"/>
            </a:pPr>
            <a:r>
              <a:rPr lang="tr-TR" sz="2200" b="1" u="sng" dirty="0">
                <a:latin typeface="Cambria" panose="02040503050406030204" pitchFamily="18" charset="0"/>
                <a:ea typeface="Cambria" panose="02040503050406030204" pitchFamily="18" charset="0"/>
              </a:rPr>
              <a:t>Ö</a:t>
            </a:r>
            <a:r>
              <a:rPr lang="en-GB" sz="2200" b="1" u="sng" dirty="0" err="1">
                <a:latin typeface="Cambria" panose="02040503050406030204" pitchFamily="18" charset="0"/>
                <a:ea typeface="Cambria" panose="02040503050406030204" pitchFamily="18" charset="0"/>
              </a:rPr>
              <a:t>lçme</a:t>
            </a:r>
            <a:r>
              <a:rPr lang="en-GB" sz="2200" b="1" u="sng" dirty="0">
                <a:latin typeface="Cambria" panose="02040503050406030204" pitchFamily="18" charset="0"/>
                <a:ea typeface="Cambria" panose="02040503050406030204" pitchFamily="18" charset="0"/>
              </a:rPr>
              <a:t> </a:t>
            </a:r>
            <a:r>
              <a:rPr lang="en-GB" sz="2200" b="1" u="sng" dirty="0" err="1">
                <a:latin typeface="Cambria" panose="02040503050406030204" pitchFamily="18" charset="0"/>
                <a:ea typeface="Cambria" panose="02040503050406030204" pitchFamily="18" charset="0"/>
              </a:rPr>
              <a:t>ve</a:t>
            </a:r>
            <a:r>
              <a:rPr lang="en-GB" sz="2200" b="1" u="sng" dirty="0">
                <a:latin typeface="Cambria" panose="02040503050406030204" pitchFamily="18" charset="0"/>
                <a:ea typeface="Cambria" panose="02040503050406030204" pitchFamily="18" charset="0"/>
              </a:rPr>
              <a:t> </a:t>
            </a:r>
            <a:r>
              <a:rPr lang="en-GB" sz="2200" b="1" u="sng" dirty="0" err="1">
                <a:latin typeface="Cambria" panose="02040503050406030204" pitchFamily="18" charset="0"/>
                <a:ea typeface="Cambria" panose="02040503050406030204" pitchFamily="18" charset="0"/>
              </a:rPr>
              <a:t>değerlendirme</a:t>
            </a:r>
            <a:r>
              <a:rPr lang="en-GB" sz="2200" b="1" u="sng" dirty="0">
                <a:latin typeface="Cambria" panose="02040503050406030204" pitchFamily="18" charset="0"/>
                <a:ea typeface="Cambria" panose="02040503050406030204" pitchFamily="18" charset="0"/>
              </a:rPr>
              <a:t> </a:t>
            </a:r>
            <a:r>
              <a:rPr lang="en-GB" sz="2200" b="1" u="sng" dirty="0" err="1">
                <a:latin typeface="Cambria" panose="02040503050406030204" pitchFamily="18" charset="0"/>
                <a:ea typeface="Cambria" panose="02040503050406030204" pitchFamily="18" charset="0"/>
              </a:rPr>
              <a:t>yaklaşımları</a:t>
            </a:r>
            <a:r>
              <a:rPr lang="en-GB" sz="2200" b="1" u="sng"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ise</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bilgilerin</a:t>
            </a:r>
            <a:r>
              <a:rPr lang="en-GB" sz="2200" dirty="0">
                <a:latin typeface="Cambria" panose="02040503050406030204" pitchFamily="18" charset="0"/>
                <a:ea typeface="Cambria" panose="02040503050406030204" pitchFamily="18" charset="0"/>
              </a:rPr>
              <a:t> ne </a:t>
            </a:r>
            <a:r>
              <a:rPr lang="en-GB" sz="2200" dirty="0" err="1">
                <a:latin typeface="Cambria" panose="02040503050406030204" pitchFamily="18" charset="0"/>
                <a:ea typeface="Cambria" panose="02040503050406030204" pitchFamily="18" charset="0"/>
              </a:rPr>
              <a:t>derece</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kazanıldığını</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ölçen</a:t>
            </a:r>
            <a:r>
              <a:rPr lang="tr-TR"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bir</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yapıdan</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nasıl</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öğrenildiğini</a:t>
            </a:r>
            <a:r>
              <a:rPr lang="en-GB" sz="2200" dirty="0">
                <a:latin typeface="Cambria" panose="02040503050406030204" pitchFamily="18" charset="0"/>
                <a:ea typeface="Cambria" panose="02040503050406030204" pitchFamily="18" charset="0"/>
              </a:rPr>
              <a:t>/</a:t>
            </a:r>
            <a:r>
              <a:rPr lang="en-GB" sz="2200" dirty="0" err="1">
                <a:latin typeface="Cambria" panose="02040503050406030204" pitchFamily="18" charset="0"/>
                <a:ea typeface="Cambria" panose="02040503050406030204" pitchFamily="18" charset="0"/>
              </a:rPr>
              <a:t>kullanılabildiğini</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ölçen</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bir</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yapıya</a:t>
            </a:r>
            <a:r>
              <a:rPr lang="en-GB" sz="2200" dirty="0">
                <a:latin typeface="Cambria" panose="02040503050406030204" pitchFamily="18" charset="0"/>
                <a:ea typeface="Cambria" panose="02040503050406030204" pitchFamily="18" charset="0"/>
              </a:rPr>
              <a:t> </a:t>
            </a:r>
            <a:r>
              <a:rPr lang="en-GB" sz="2200" dirty="0" err="1">
                <a:latin typeface="Cambria" panose="02040503050406030204" pitchFamily="18" charset="0"/>
                <a:ea typeface="Cambria" panose="02040503050406030204" pitchFamily="18" charset="0"/>
              </a:rPr>
              <a:t>dönüşmüştür</a:t>
            </a:r>
            <a:r>
              <a:rPr lang="tr-TR" sz="2200" dirty="0">
                <a:latin typeface="Cambria" panose="02040503050406030204" pitchFamily="18" charset="0"/>
                <a:ea typeface="Cambria" panose="02040503050406030204" pitchFamily="18" charset="0"/>
              </a:rPr>
              <a:t>.</a:t>
            </a:r>
            <a:endParaRPr lang="en-GB" sz="2200" dirty="0">
              <a:latin typeface="Cambria" panose="02040503050406030204" pitchFamily="18" charset="0"/>
              <a:ea typeface="Cambria" panose="02040503050406030204" pitchFamily="18" charset="0"/>
            </a:endParaRPr>
          </a:p>
        </p:txBody>
      </p:sp>
      <p:sp>
        <p:nvSpPr>
          <p:cNvPr id="6" name="Metin kutusu 5"/>
          <p:cNvSpPr txBox="1"/>
          <p:nvPr/>
        </p:nvSpPr>
        <p:spPr>
          <a:xfrm>
            <a:off x="2127357" y="1116051"/>
            <a:ext cx="8358891" cy="654859"/>
          </a:xfrm>
          <a:prstGeom prst="rect">
            <a:avLst/>
          </a:prstGeom>
          <a:noFill/>
        </p:spPr>
        <p:txBody>
          <a:bodyPr wrap="none" rtlCol="0">
            <a:spAutoFit/>
          </a:bodyPr>
          <a:lstStyle/>
          <a:p>
            <a:pPr lvl="0">
              <a:lnSpc>
                <a:spcPts val="5039"/>
              </a:lnSpc>
              <a:spcBef>
                <a:spcPct val="0"/>
              </a:spcBef>
            </a:pPr>
            <a:r>
              <a:rPr lang="tr-TR" sz="2800" b="1" dirty="0">
                <a:solidFill>
                  <a:srgbClr val="FF0000"/>
                </a:solidFill>
                <a:latin typeface="Cambria" panose="02040503050406030204" pitchFamily="18" charset="0"/>
                <a:ea typeface="Cambria" panose="02040503050406030204" pitchFamily="18" charset="0"/>
              </a:rPr>
              <a:t>İnsanın Öğrenme Yolculuğu Beklentiler-İhtiyaçlar</a:t>
            </a:r>
            <a:endParaRPr lang="en-US" sz="28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788039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pic>
        <p:nvPicPr>
          <p:cNvPr id="3" name="Resim 2"/>
          <p:cNvPicPr>
            <a:picLocks noChangeAspect="1"/>
          </p:cNvPicPr>
          <p:nvPr/>
        </p:nvPicPr>
        <p:blipFill>
          <a:blip r:embed="rId3"/>
          <a:stretch>
            <a:fillRect/>
          </a:stretch>
        </p:blipFill>
        <p:spPr>
          <a:xfrm>
            <a:off x="1362941" y="1491782"/>
            <a:ext cx="9249640" cy="3874435"/>
          </a:xfrm>
          <a:prstGeom prst="rect">
            <a:avLst/>
          </a:prstGeom>
        </p:spPr>
      </p:pic>
    </p:spTree>
    <p:extLst>
      <p:ext uri="{BB962C8B-B14F-4D97-AF65-F5344CB8AC3E}">
        <p14:creationId xmlns:p14="http://schemas.microsoft.com/office/powerpoint/2010/main" val="1708381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pic>
        <p:nvPicPr>
          <p:cNvPr id="4" name="Resim 3" descr="metin, ekran görüntüsü, yazı tipi, sayı, numara içeren bir resim&#10;&#10;Yapay zeka tarafından oluşturulmuş içerik yanlış olabilir.">
            <a:extLst>
              <a:ext uri="{FF2B5EF4-FFF2-40B4-BE49-F238E27FC236}">
                <a16:creationId xmlns:a16="http://schemas.microsoft.com/office/drawing/2014/main" id="{9F5CD62E-FC99-7841-E033-956F9BB033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4997" y="1177119"/>
            <a:ext cx="8283825" cy="4780337"/>
          </a:xfrm>
          <a:prstGeom prst="rect">
            <a:avLst/>
          </a:prstGeom>
        </p:spPr>
      </p:pic>
    </p:spTree>
    <p:extLst>
      <p:ext uri="{BB962C8B-B14F-4D97-AF65-F5344CB8AC3E}">
        <p14:creationId xmlns:p14="http://schemas.microsoft.com/office/powerpoint/2010/main" val="3917598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sp>
        <p:nvSpPr>
          <p:cNvPr id="6" name="TextBox 2">
            <a:extLst>
              <a:ext uri="{FF2B5EF4-FFF2-40B4-BE49-F238E27FC236}">
                <a16:creationId xmlns:a16="http://schemas.microsoft.com/office/drawing/2014/main" id="{8137AE4B-E2B7-A147-EF52-B8282C8A36AE}"/>
              </a:ext>
            </a:extLst>
          </p:cNvPr>
          <p:cNvSpPr txBox="1"/>
          <p:nvPr/>
        </p:nvSpPr>
        <p:spPr>
          <a:xfrm>
            <a:off x="2410692" y="1089082"/>
            <a:ext cx="7051964" cy="641201"/>
          </a:xfrm>
          <a:prstGeom prst="rect">
            <a:avLst/>
          </a:prstGeom>
        </p:spPr>
        <p:txBody>
          <a:bodyPr wrap="square" lIns="0" tIns="0" rIns="0" bIns="0" rtlCol="0" anchor="t">
            <a:spAutoFit/>
          </a:bodyPr>
          <a:lstStyle/>
          <a:p>
            <a:pPr marL="0" lvl="0" indent="0">
              <a:lnSpc>
                <a:spcPts val="5039"/>
              </a:lnSpc>
              <a:spcBef>
                <a:spcPct val="0"/>
              </a:spcBef>
            </a:pPr>
            <a:r>
              <a:rPr lang="tr-TR" sz="2400" b="1" dirty="0">
                <a:solidFill>
                  <a:srgbClr val="FF0000"/>
                </a:solidFill>
                <a:latin typeface="Cambria" panose="02040503050406030204" pitchFamily="18" charset="0"/>
                <a:ea typeface="Cambria" panose="02040503050406030204" pitchFamily="18" charset="0"/>
              </a:rPr>
              <a:t>Süreç Temelli Değerlendirme-Öğrenme İlişkisi</a:t>
            </a:r>
            <a:endParaRPr lang="en-US" sz="2400" b="1" dirty="0">
              <a:solidFill>
                <a:srgbClr val="FF0000"/>
              </a:solidFill>
              <a:latin typeface="Cambria" panose="02040503050406030204" pitchFamily="18" charset="0"/>
              <a:ea typeface="Cambria" panose="02040503050406030204" pitchFamily="18" charset="0"/>
            </a:endParaRPr>
          </a:p>
        </p:txBody>
      </p:sp>
      <p:pic>
        <p:nvPicPr>
          <p:cNvPr id="7" name="Resim 6"/>
          <p:cNvPicPr>
            <a:picLocks noChangeAspect="1"/>
          </p:cNvPicPr>
          <p:nvPr/>
        </p:nvPicPr>
        <p:blipFill>
          <a:blip r:embed="rId3"/>
          <a:stretch>
            <a:fillRect/>
          </a:stretch>
        </p:blipFill>
        <p:spPr>
          <a:xfrm>
            <a:off x="1561233" y="1730283"/>
            <a:ext cx="8635711" cy="4144044"/>
          </a:xfrm>
          <a:prstGeom prst="rect">
            <a:avLst/>
          </a:prstGeom>
        </p:spPr>
      </p:pic>
    </p:spTree>
    <p:extLst>
      <p:ext uri="{BB962C8B-B14F-4D97-AF65-F5344CB8AC3E}">
        <p14:creationId xmlns:p14="http://schemas.microsoft.com/office/powerpoint/2010/main" val="501915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sp>
        <p:nvSpPr>
          <p:cNvPr id="6" name="TextBox 2">
            <a:extLst>
              <a:ext uri="{FF2B5EF4-FFF2-40B4-BE49-F238E27FC236}">
                <a16:creationId xmlns:a16="http://schemas.microsoft.com/office/drawing/2014/main" id="{8137AE4B-E2B7-A147-EF52-B8282C8A36AE}"/>
              </a:ext>
            </a:extLst>
          </p:cNvPr>
          <p:cNvSpPr txBox="1"/>
          <p:nvPr/>
        </p:nvSpPr>
        <p:spPr>
          <a:xfrm>
            <a:off x="2410692" y="1089082"/>
            <a:ext cx="7051964" cy="641201"/>
          </a:xfrm>
          <a:prstGeom prst="rect">
            <a:avLst/>
          </a:prstGeom>
        </p:spPr>
        <p:txBody>
          <a:bodyPr wrap="square" lIns="0" tIns="0" rIns="0" bIns="0" rtlCol="0" anchor="t">
            <a:spAutoFit/>
          </a:bodyPr>
          <a:lstStyle/>
          <a:p>
            <a:pPr marL="0" lvl="0" indent="0">
              <a:lnSpc>
                <a:spcPts val="5039"/>
              </a:lnSpc>
              <a:spcBef>
                <a:spcPct val="0"/>
              </a:spcBef>
            </a:pPr>
            <a:r>
              <a:rPr lang="tr-TR" sz="2400" b="1" dirty="0">
                <a:solidFill>
                  <a:srgbClr val="FF0000"/>
                </a:solidFill>
                <a:latin typeface="Cambria" panose="02040503050406030204" pitchFamily="18" charset="0"/>
                <a:ea typeface="Cambria" panose="02040503050406030204" pitchFamily="18" charset="0"/>
              </a:rPr>
              <a:t>Süreç Temelli Değerlendirme-Öğrenme İlişkisi</a:t>
            </a:r>
            <a:endParaRPr lang="en-US" sz="2400" b="1" dirty="0">
              <a:solidFill>
                <a:srgbClr val="FF0000"/>
              </a:solidFill>
              <a:latin typeface="Cambria" panose="02040503050406030204" pitchFamily="18" charset="0"/>
              <a:ea typeface="Cambria" panose="02040503050406030204" pitchFamily="18" charset="0"/>
            </a:endParaRPr>
          </a:p>
        </p:txBody>
      </p:sp>
      <p:grpSp>
        <p:nvGrpSpPr>
          <p:cNvPr id="8" name="Group 36">
            <a:extLst>
              <a:ext uri="{FF2B5EF4-FFF2-40B4-BE49-F238E27FC236}">
                <a16:creationId xmlns:a16="http://schemas.microsoft.com/office/drawing/2014/main" id="{33FC8451-BC80-5FE7-5BD6-39D2E1313E95}"/>
              </a:ext>
            </a:extLst>
          </p:cNvPr>
          <p:cNvGrpSpPr>
            <a:grpSpLocks/>
          </p:cNvGrpSpPr>
          <p:nvPr/>
        </p:nvGrpSpPr>
        <p:grpSpPr bwMode="auto">
          <a:xfrm>
            <a:off x="895352" y="1898174"/>
            <a:ext cx="5110012" cy="2147353"/>
            <a:chOff x="521" y="1117"/>
            <a:chExt cx="4400" cy="2449"/>
          </a:xfrm>
        </p:grpSpPr>
        <p:sp>
          <p:nvSpPr>
            <p:cNvPr id="9" name="Oval 33">
              <a:extLst>
                <a:ext uri="{FF2B5EF4-FFF2-40B4-BE49-F238E27FC236}">
                  <a16:creationId xmlns:a16="http://schemas.microsoft.com/office/drawing/2014/main" id="{E6E4A3AA-4B3C-C2EE-FBD8-2A0198C5F085}"/>
                </a:ext>
              </a:extLst>
            </p:cNvPr>
            <p:cNvSpPr>
              <a:spLocks noChangeArrowheads="1"/>
            </p:cNvSpPr>
            <p:nvPr/>
          </p:nvSpPr>
          <p:spPr bwMode="auto">
            <a:xfrm>
              <a:off x="521" y="1117"/>
              <a:ext cx="4400" cy="2449"/>
            </a:xfrm>
            <a:prstGeom prst="ellipse">
              <a:avLst/>
            </a:prstGeom>
            <a:solidFill>
              <a:schemeClr val="bg1"/>
            </a:solidFill>
            <a:ln w="25400" algn="ctr">
              <a:solidFill>
                <a:schemeClr val="tx1"/>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sp>
          <p:nvSpPr>
            <p:cNvPr id="10" name="Oval 27">
              <a:extLst>
                <a:ext uri="{FF2B5EF4-FFF2-40B4-BE49-F238E27FC236}">
                  <a16:creationId xmlns:a16="http://schemas.microsoft.com/office/drawing/2014/main" id="{769D9CA2-B0DB-C3FE-8F93-D2B18628BC39}"/>
                </a:ext>
              </a:extLst>
            </p:cNvPr>
            <p:cNvSpPr>
              <a:spLocks noChangeArrowheads="1"/>
            </p:cNvSpPr>
            <p:nvPr/>
          </p:nvSpPr>
          <p:spPr bwMode="auto">
            <a:xfrm>
              <a:off x="703" y="1797"/>
              <a:ext cx="1633" cy="998"/>
            </a:xfrm>
            <a:prstGeom prst="ellipse">
              <a:avLst/>
            </a:prstGeom>
            <a:solidFill>
              <a:srgbClr val="CCCCFF"/>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sp>
          <p:nvSpPr>
            <p:cNvPr id="11" name="Oval 28">
              <a:extLst>
                <a:ext uri="{FF2B5EF4-FFF2-40B4-BE49-F238E27FC236}">
                  <a16:creationId xmlns:a16="http://schemas.microsoft.com/office/drawing/2014/main" id="{1850D66E-58A5-B796-232F-B08FA13B02D5}"/>
                </a:ext>
              </a:extLst>
            </p:cNvPr>
            <p:cNvSpPr>
              <a:spLocks noChangeArrowheads="1"/>
            </p:cNvSpPr>
            <p:nvPr/>
          </p:nvSpPr>
          <p:spPr bwMode="auto">
            <a:xfrm>
              <a:off x="3107" y="1797"/>
              <a:ext cx="1633" cy="998"/>
            </a:xfrm>
            <a:prstGeom prst="ellipse">
              <a:avLst/>
            </a:prstGeom>
            <a:solidFill>
              <a:srgbClr val="CCCCFF"/>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sp>
          <p:nvSpPr>
            <p:cNvPr id="12" name="Rectangle 29">
              <a:extLst>
                <a:ext uri="{FF2B5EF4-FFF2-40B4-BE49-F238E27FC236}">
                  <a16:creationId xmlns:a16="http://schemas.microsoft.com/office/drawing/2014/main" id="{CAB96D10-F285-A574-5787-3EACAE37E58D}"/>
                </a:ext>
              </a:extLst>
            </p:cNvPr>
            <p:cNvSpPr>
              <a:spLocks noChangeArrowheads="1"/>
            </p:cNvSpPr>
            <p:nvPr/>
          </p:nvSpPr>
          <p:spPr bwMode="auto">
            <a:xfrm>
              <a:off x="839" y="2069"/>
              <a:ext cx="1269" cy="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eaLnBrk="1" hangingPunct="1"/>
              <a:r>
                <a:rPr lang="tr-TR" altLang="tr-TR" sz="1700" b="1">
                  <a:solidFill>
                    <a:srgbClr val="000099"/>
                  </a:solidFill>
                  <a:latin typeface="Comic Sans MS" pitchFamily="66" charset="0"/>
                </a:rPr>
                <a:t>Öğrenme</a:t>
              </a:r>
            </a:p>
          </p:txBody>
        </p:sp>
        <p:sp>
          <p:nvSpPr>
            <p:cNvPr id="13" name="Rectangle 30">
              <a:extLst>
                <a:ext uri="{FF2B5EF4-FFF2-40B4-BE49-F238E27FC236}">
                  <a16:creationId xmlns:a16="http://schemas.microsoft.com/office/drawing/2014/main" id="{D9977C74-079D-9B2D-4672-69818BD0DCBC}"/>
                </a:ext>
              </a:extLst>
            </p:cNvPr>
            <p:cNvSpPr>
              <a:spLocks noChangeArrowheads="1"/>
            </p:cNvSpPr>
            <p:nvPr/>
          </p:nvSpPr>
          <p:spPr bwMode="auto">
            <a:xfrm>
              <a:off x="3198" y="2115"/>
              <a:ext cx="1451"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eaLnBrk="1" hangingPunct="1"/>
              <a:r>
                <a:rPr lang="tr-TR" altLang="tr-TR" sz="1700" b="1">
                  <a:solidFill>
                    <a:srgbClr val="000099"/>
                  </a:solidFill>
                  <a:latin typeface="Comic Sans MS" pitchFamily="66" charset="0"/>
                </a:rPr>
                <a:t>Değerlendirme </a:t>
              </a:r>
            </a:p>
          </p:txBody>
        </p:sp>
        <p:sp>
          <p:nvSpPr>
            <p:cNvPr id="14" name="AutoShape 31">
              <a:extLst>
                <a:ext uri="{FF2B5EF4-FFF2-40B4-BE49-F238E27FC236}">
                  <a16:creationId xmlns:a16="http://schemas.microsoft.com/office/drawing/2014/main" id="{170492BA-6536-759E-D35A-F8C72FDEE6CB}"/>
                </a:ext>
              </a:extLst>
            </p:cNvPr>
            <p:cNvSpPr>
              <a:spLocks noChangeArrowheads="1"/>
            </p:cNvSpPr>
            <p:nvPr/>
          </p:nvSpPr>
          <p:spPr bwMode="auto">
            <a:xfrm>
              <a:off x="1972" y="1434"/>
              <a:ext cx="1769" cy="318"/>
            </a:xfrm>
            <a:prstGeom prst="curvedDownArrow">
              <a:avLst>
                <a:gd name="adj1" fmla="val 111258"/>
                <a:gd name="adj2" fmla="val 222516"/>
                <a:gd name="adj3" fmla="val 33333"/>
              </a:avLst>
            </a:prstGeom>
            <a:solidFill>
              <a:srgbClr val="FF0000"/>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sp>
          <p:nvSpPr>
            <p:cNvPr id="15" name="AutoShape 32">
              <a:extLst>
                <a:ext uri="{FF2B5EF4-FFF2-40B4-BE49-F238E27FC236}">
                  <a16:creationId xmlns:a16="http://schemas.microsoft.com/office/drawing/2014/main" id="{2B59B27B-5AC9-6041-1D63-311FA7228F2D}"/>
                </a:ext>
              </a:extLst>
            </p:cNvPr>
            <p:cNvSpPr>
              <a:spLocks noChangeArrowheads="1"/>
            </p:cNvSpPr>
            <p:nvPr/>
          </p:nvSpPr>
          <p:spPr bwMode="auto">
            <a:xfrm rot="10800000">
              <a:off x="1836" y="2795"/>
              <a:ext cx="1724" cy="318"/>
            </a:xfrm>
            <a:prstGeom prst="curvedDownArrow">
              <a:avLst>
                <a:gd name="adj1" fmla="val 108428"/>
                <a:gd name="adj2" fmla="val 216855"/>
                <a:gd name="adj3" fmla="val 33333"/>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altLang="tr-TR"/>
            </a:p>
          </p:txBody>
        </p:sp>
      </p:grpSp>
      <p:pic>
        <p:nvPicPr>
          <p:cNvPr id="2" name="Resim 1"/>
          <p:cNvPicPr>
            <a:picLocks noChangeAspect="1"/>
          </p:cNvPicPr>
          <p:nvPr/>
        </p:nvPicPr>
        <p:blipFill>
          <a:blip r:embed="rId3"/>
          <a:stretch>
            <a:fillRect/>
          </a:stretch>
        </p:blipFill>
        <p:spPr>
          <a:xfrm>
            <a:off x="1316129" y="4394873"/>
            <a:ext cx="4479027" cy="1560566"/>
          </a:xfrm>
          <a:prstGeom prst="rect">
            <a:avLst/>
          </a:prstGeom>
        </p:spPr>
      </p:pic>
      <p:sp>
        <p:nvSpPr>
          <p:cNvPr id="16" name="Metin kutusu 15">
            <a:extLst>
              <a:ext uri="{FF2B5EF4-FFF2-40B4-BE49-F238E27FC236}">
                <a16:creationId xmlns:a16="http://schemas.microsoft.com/office/drawing/2014/main" id="{654D409B-1F77-DC3E-6A26-25BB4F0ED627}"/>
              </a:ext>
            </a:extLst>
          </p:cNvPr>
          <p:cNvSpPr txBox="1"/>
          <p:nvPr/>
        </p:nvSpPr>
        <p:spPr>
          <a:xfrm>
            <a:off x="6069296" y="1828510"/>
            <a:ext cx="5696763" cy="5283498"/>
          </a:xfrm>
          <a:prstGeom prst="rect">
            <a:avLst/>
          </a:prstGeom>
          <a:noFill/>
        </p:spPr>
        <p:txBody>
          <a:bodyPr wrap="square">
            <a:spAutoFit/>
          </a:bodyPr>
          <a:lstStyle/>
          <a:p>
            <a:pPr algn="just">
              <a:lnSpc>
                <a:spcPct val="150000"/>
              </a:lnSpc>
              <a:spcAft>
                <a:spcPts val="800"/>
              </a:spcAft>
            </a:pPr>
            <a:r>
              <a:rPr lang="tr-TR" sz="2400" kern="100" dirty="0">
                <a:effectLst/>
                <a:latin typeface="Cambria" panose="02040503050406030204" pitchFamily="18" charset="0"/>
                <a:ea typeface="Cambria" panose="02040503050406030204" pitchFamily="18" charset="0"/>
                <a:cs typeface="Times New Roman" panose="02020603050405020304" pitchFamily="18" charset="0"/>
              </a:rPr>
              <a:t>Süreç içerisine yayılan değerlendirmelerin öğrenme sürecini olumlu etkilemesi nedeniyle bu değerlendirme </a:t>
            </a:r>
            <a:r>
              <a:rPr lang="tr-TR" sz="2400" kern="100" dirty="0">
                <a:latin typeface="Cambria" panose="02040503050406030204" pitchFamily="18" charset="0"/>
                <a:ea typeface="Cambria" panose="02040503050406030204" pitchFamily="18" charset="0"/>
                <a:cs typeface="Times New Roman" panose="02020603050405020304" pitchFamily="18" charset="0"/>
              </a:rPr>
              <a:t>yöntemlerine biçimlendirici (yetiştirici) değerlendirme adı da verilir. Öğrencinin verilen görevler çerçevesinde dönem boyunca izlemini sağlar.</a:t>
            </a:r>
            <a:endParaRPr lang="tr-TR" sz="2400" kern="100" dirty="0">
              <a:effectLst/>
              <a:latin typeface="Cambria" panose="02040503050406030204" pitchFamily="18" charset="0"/>
              <a:ea typeface="Cambria" panose="02040503050406030204" pitchFamily="18" charset="0"/>
              <a:cs typeface="Times New Roman" panose="02020603050405020304" pitchFamily="18" charset="0"/>
            </a:endParaRPr>
          </a:p>
          <a:p>
            <a:pPr algn="just">
              <a:lnSpc>
                <a:spcPct val="150000"/>
              </a:lnSpc>
              <a:spcAft>
                <a:spcPts val="800"/>
              </a:spcAft>
            </a:pPr>
            <a:endParaRPr lang="tr-TR" sz="2400" kern="100" dirty="0">
              <a:effectLst/>
              <a:latin typeface="Cambria" panose="02040503050406030204" pitchFamily="18" charset="0"/>
              <a:ea typeface="Cambria" panose="02040503050406030204" pitchFamily="18" charset="0"/>
              <a:cs typeface="Times New Roman" panose="02020603050405020304" pitchFamily="18" charset="0"/>
            </a:endParaRPr>
          </a:p>
          <a:p>
            <a:pPr algn="just">
              <a:lnSpc>
                <a:spcPct val="150000"/>
              </a:lnSpc>
            </a:pPr>
            <a:endParaRPr lang="tr-TR"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66519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sp>
        <p:nvSpPr>
          <p:cNvPr id="8" name="Metin kutusu 7"/>
          <p:cNvSpPr txBox="1"/>
          <p:nvPr/>
        </p:nvSpPr>
        <p:spPr>
          <a:xfrm>
            <a:off x="776604" y="1895617"/>
            <a:ext cx="10445578" cy="4154984"/>
          </a:xfrm>
          <a:prstGeom prst="rect">
            <a:avLst/>
          </a:prstGeom>
          <a:noFill/>
        </p:spPr>
        <p:txBody>
          <a:bodyPr wrap="square" rtlCol="0">
            <a:spAutoFit/>
          </a:bodyPr>
          <a:lstStyle/>
          <a:p>
            <a:pPr marL="342900" indent="-342900" algn="just">
              <a:lnSpc>
                <a:spcPct val="200000"/>
              </a:lnSpc>
              <a:buFont typeface="Arial" panose="020B0604020202020204" pitchFamily="34" charset="0"/>
              <a:buChar char="•"/>
            </a:pPr>
            <a:r>
              <a:rPr lang="en-GB" sz="2200" dirty="0" err="1">
                <a:latin typeface="Times New Roman" panose="02020603050405020304" pitchFamily="18" charset="0"/>
                <a:cs typeface="Times New Roman" panose="02020603050405020304" pitchFamily="18" charset="0"/>
              </a:rPr>
              <a:t>Öğrencilerin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akademik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gelişimlerini</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anlamlı</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ve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bütüncül</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bir</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şekilde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değerlendirmek</a:t>
            </a:r>
            <a:r>
              <a:rPr lang="en-GB" sz="2200" dirty="0">
                <a:latin typeface="Times New Roman" panose="02020603050405020304" pitchFamily="18" charset="0"/>
                <a:cs typeface="Times New Roman" panose="02020603050405020304" pitchFamily="18" charset="0"/>
              </a:rPr>
              <a:t>,</a:t>
            </a:r>
            <a:r>
              <a:rPr lang="tr-TR"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çağdaş</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eğitim</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sistemlerinin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en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temel</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hedeflerinden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biridir</a:t>
            </a:r>
            <a:r>
              <a:rPr lang="en-GB" sz="2200" dirty="0">
                <a:latin typeface="Times New Roman" panose="02020603050405020304" pitchFamily="18" charset="0"/>
                <a:cs typeface="Times New Roman" panose="02020603050405020304" pitchFamily="18" charset="0"/>
              </a:rPr>
              <a:t>. </a:t>
            </a:r>
            <a:endParaRPr lang="tr-TR" sz="2200" dirty="0">
              <a:latin typeface="Times New Roman" panose="02020603050405020304" pitchFamily="18" charset="0"/>
              <a:cs typeface="Times New Roman" panose="02020603050405020304" pitchFamily="18" charset="0"/>
            </a:endParaRPr>
          </a:p>
          <a:p>
            <a:pPr marL="342900" indent="-342900" algn="just">
              <a:lnSpc>
                <a:spcPct val="200000"/>
              </a:lnSpc>
              <a:buFont typeface="Arial" panose="020B0604020202020204" pitchFamily="34" charset="0"/>
              <a:buChar char="•"/>
            </a:pPr>
            <a:r>
              <a:rPr lang="en-GB" sz="2200" dirty="0" err="1">
                <a:latin typeface="Times New Roman" panose="02020603050405020304" pitchFamily="18" charset="0"/>
                <a:cs typeface="Times New Roman" panose="02020603050405020304" pitchFamily="18" charset="0"/>
              </a:rPr>
              <a:t>Geleneksel</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ölçme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ve</a:t>
            </a:r>
            <a:r>
              <a:rPr lang="tr-TR"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değerlendirme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yöntemleri</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genellikle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yalnızca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nihai</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sonuçlara</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odaklanırken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süreç</a:t>
            </a:r>
            <a:r>
              <a:rPr lang="tr-TR"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temelli</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ölçme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ve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değerlendirme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anlayışı</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öğrencilerin</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öğrenme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yolculu</a:t>
            </a:r>
            <a:r>
              <a:rPr lang="tr-TR" sz="2200" dirty="0">
                <a:latin typeface="Times New Roman" panose="02020603050405020304" pitchFamily="18" charset="0"/>
                <a:cs typeface="Times New Roman" panose="02020603050405020304" pitchFamily="18" charset="0"/>
              </a:rPr>
              <a:t>ğ</a:t>
            </a:r>
            <a:r>
              <a:rPr lang="en-GB" sz="2200" dirty="0" err="1">
                <a:latin typeface="Times New Roman" panose="02020603050405020304" pitchFamily="18" charset="0"/>
                <a:cs typeface="Times New Roman" panose="02020603050405020304" pitchFamily="18" charset="0"/>
              </a:rPr>
              <a:t>unun</a:t>
            </a:r>
            <a:r>
              <a:rPr lang="en-GB" sz="2200" dirty="0">
                <a:latin typeface="Times New Roman" panose="02020603050405020304" pitchFamily="18" charset="0"/>
                <a:cs typeface="Times New Roman" panose="02020603050405020304" pitchFamily="18" charset="0"/>
              </a:rPr>
              <a:t> her</a:t>
            </a:r>
            <a:r>
              <a:rPr lang="tr-TR"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aşamasını</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dikkate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alarak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gelişimlerini</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çok</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yönlü</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bir</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biçimde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ele</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almayı</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amaçlamaktadır</a:t>
            </a:r>
            <a:r>
              <a:rPr lang="tr-TR" sz="2200" dirty="0">
                <a:latin typeface="Times New Roman" panose="02020603050405020304" pitchFamily="18" charset="0"/>
                <a:cs typeface="Times New Roman" panose="02020603050405020304" pitchFamily="18" charset="0"/>
              </a:rPr>
              <a:t>.</a:t>
            </a:r>
            <a:endParaRPr lang="en-GB" sz="2200" dirty="0">
              <a:latin typeface="Times New Roman" panose="02020603050405020304" pitchFamily="18" charset="0"/>
              <a:cs typeface="Times New Roman" panose="02020603050405020304" pitchFamily="18" charset="0"/>
            </a:endParaRPr>
          </a:p>
        </p:txBody>
      </p:sp>
      <p:sp>
        <p:nvSpPr>
          <p:cNvPr id="6" name="TextBox 2">
            <a:extLst>
              <a:ext uri="{FF2B5EF4-FFF2-40B4-BE49-F238E27FC236}">
                <a16:creationId xmlns:a16="http://schemas.microsoft.com/office/drawing/2014/main" id="{8137AE4B-E2B7-A147-EF52-B8282C8A36AE}"/>
              </a:ext>
            </a:extLst>
          </p:cNvPr>
          <p:cNvSpPr txBox="1"/>
          <p:nvPr/>
        </p:nvSpPr>
        <p:spPr>
          <a:xfrm>
            <a:off x="2410692" y="1235134"/>
            <a:ext cx="7051964" cy="641201"/>
          </a:xfrm>
          <a:prstGeom prst="rect">
            <a:avLst/>
          </a:prstGeom>
        </p:spPr>
        <p:txBody>
          <a:bodyPr wrap="square" lIns="0" tIns="0" rIns="0" bIns="0" rtlCol="0" anchor="t">
            <a:spAutoFit/>
          </a:bodyPr>
          <a:lstStyle/>
          <a:p>
            <a:pPr marL="0" lvl="0" indent="0">
              <a:lnSpc>
                <a:spcPts val="5039"/>
              </a:lnSpc>
              <a:spcBef>
                <a:spcPct val="0"/>
              </a:spcBef>
            </a:pPr>
            <a:r>
              <a:rPr lang="tr-TR" sz="2400" b="1" dirty="0">
                <a:solidFill>
                  <a:srgbClr val="FF0000"/>
                </a:solidFill>
                <a:latin typeface="Cambria" panose="02040503050406030204" pitchFamily="18" charset="0"/>
                <a:ea typeface="Cambria" panose="02040503050406030204" pitchFamily="18" charset="0"/>
              </a:rPr>
              <a:t>Süreç Temelli Değerlendirme-Öğrenme İlişkisi</a:t>
            </a:r>
            <a:endParaRPr lang="en-US" sz="24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73574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13851" y="0"/>
            <a:ext cx="12192000" cy="6858000"/>
          </a:xfrm>
        </p:spPr>
      </p:pic>
      <p:sp>
        <p:nvSpPr>
          <p:cNvPr id="4" name="Metin kutusu 3"/>
          <p:cNvSpPr txBox="1"/>
          <p:nvPr/>
        </p:nvSpPr>
        <p:spPr>
          <a:xfrm>
            <a:off x="4264281" y="547002"/>
            <a:ext cx="3383427" cy="584775"/>
          </a:xfrm>
          <a:prstGeom prst="rect">
            <a:avLst/>
          </a:prstGeom>
          <a:noFill/>
        </p:spPr>
        <p:txBody>
          <a:bodyPr wrap="none" rtlCol="0">
            <a:spAutoFit/>
          </a:bodyPr>
          <a:lstStyle/>
          <a:p>
            <a:r>
              <a:rPr lang="tr-TR" sz="3200" b="1" dirty="0">
                <a:solidFill>
                  <a:srgbClr val="FF0000"/>
                </a:solidFill>
                <a:latin typeface="Cambria" panose="02040503050406030204" pitchFamily="18" charset="0"/>
                <a:ea typeface="Cambria" panose="02040503050406030204" pitchFamily="18" charset="0"/>
              </a:rPr>
              <a:t>Ölçme Sistemleri</a:t>
            </a:r>
          </a:p>
        </p:txBody>
      </p:sp>
      <p:pic>
        <p:nvPicPr>
          <p:cNvPr id="2" name="Resim 1"/>
          <p:cNvPicPr>
            <a:picLocks noChangeAspect="1"/>
          </p:cNvPicPr>
          <p:nvPr/>
        </p:nvPicPr>
        <p:blipFill>
          <a:blip r:embed="rId3"/>
          <a:stretch>
            <a:fillRect/>
          </a:stretch>
        </p:blipFill>
        <p:spPr>
          <a:xfrm>
            <a:off x="2885209" y="1159672"/>
            <a:ext cx="6064827" cy="4896602"/>
          </a:xfrm>
          <a:prstGeom prst="rect">
            <a:avLst/>
          </a:prstGeom>
        </p:spPr>
      </p:pic>
    </p:spTree>
    <p:extLst>
      <p:ext uri="{BB962C8B-B14F-4D97-AF65-F5344CB8AC3E}">
        <p14:creationId xmlns:p14="http://schemas.microsoft.com/office/powerpoint/2010/main" val="3788890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13851" y="0"/>
            <a:ext cx="12192000" cy="6858000"/>
          </a:xfrm>
        </p:spPr>
      </p:pic>
      <p:sp>
        <p:nvSpPr>
          <p:cNvPr id="4" name="Metin kutusu 3"/>
          <p:cNvSpPr txBox="1"/>
          <p:nvPr/>
        </p:nvSpPr>
        <p:spPr>
          <a:xfrm>
            <a:off x="4264281" y="547002"/>
            <a:ext cx="3383427" cy="584775"/>
          </a:xfrm>
          <a:prstGeom prst="rect">
            <a:avLst/>
          </a:prstGeom>
          <a:noFill/>
        </p:spPr>
        <p:txBody>
          <a:bodyPr wrap="none" rtlCol="0">
            <a:spAutoFit/>
          </a:bodyPr>
          <a:lstStyle/>
          <a:p>
            <a:r>
              <a:rPr lang="tr-TR" sz="3200" b="1" dirty="0">
                <a:solidFill>
                  <a:srgbClr val="FF0000"/>
                </a:solidFill>
                <a:latin typeface="Cambria" panose="02040503050406030204" pitchFamily="18" charset="0"/>
                <a:ea typeface="Cambria" panose="02040503050406030204" pitchFamily="18" charset="0"/>
              </a:rPr>
              <a:t>Ölçme Sistemleri</a:t>
            </a:r>
          </a:p>
        </p:txBody>
      </p:sp>
      <p:pic>
        <p:nvPicPr>
          <p:cNvPr id="3" name="Resim 2"/>
          <p:cNvPicPr>
            <a:picLocks noChangeAspect="1"/>
          </p:cNvPicPr>
          <p:nvPr/>
        </p:nvPicPr>
        <p:blipFill>
          <a:blip r:embed="rId3"/>
          <a:stretch>
            <a:fillRect/>
          </a:stretch>
        </p:blipFill>
        <p:spPr>
          <a:xfrm>
            <a:off x="2629765" y="1265958"/>
            <a:ext cx="6432872" cy="4788477"/>
          </a:xfrm>
          <a:prstGeom prst="rect">
            <a:avLst/>
          </a:prstGeom>
        </p:spPr>
      </p:pic>
    </p:spTree>
    <p:extLst>
      <p:ext uri="{BB962C8B-B14F-4D97-AF65-F5344CB8AC3E}">
        <p14:creationId xmlns:p14="http://schemas.microsoft.com/office/powerpoint/2010/main" val="2815197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13851" y="0"/>
            <a:ext cx="12192000" cy="6858000"/>
          </a:xfrm>
        </p:spPr>
      </p:pic>
      <p:sp>
        <p:nvSpPr>
          <p:cNvPr id="4" name="Metin kutusu 3"/>
          <p:cNvSpPr txBox="1"/>
          <p:nvPr/>
        </p:nvSpPr>
        <p:spPr>
          <a:xfrm>
            <a:off x="4264281" y="547002"/>
            <a:ext cx="3383427" cy="584775"/>
          </a:xfrm>
          <a:prstGeom prst="rect">
            <a:avLst/>
          </a:prstGeom>
          <a:noFill/>
        </p:spPr>
        <p:txBody>
          <a:bodyPr wrap="none" rtlCol="0">
            <a:spAutoFit/>
          </a:bodyPr>
          <a:lstStyle/>
          <a:p>
            <a:r>
              <a:rPr lang="tr-TR" sz="3200" b="1" dirty="0">
                <a:solidFill>
                  <a:srgbClr val="FF0000"/>
                </a:solidFill>
                <a:latin typeface="Cambria" panose="02040503050406030204" pitchFamily="18" charset="0"/>
                <a:ea typeface="Cambria" panose="02040503050406030204" pitchFamily="18" charset="0"/>
              </a:rPr>
              <a:t>Ölçme Sistemleri</a:t>
            </a:r>
          </a:p>
        </p:txBody>
      </p:sp>
      <p:pic>
        <p:nvPicPr>
          <p:cNvPr id="2" name="Resim 1"/>
          <p:cNvPicPr>
            <a:picLocks noChangeAspect="1"/>
          </p:cNvPicPr>
          <p:nvPr/>
        </p:nvPicPr>
        <p:blipFill>
          <a:blip r:embed="rId3"/>
          <a:stretch>
            <a:fillRect/>
          </a:stretch>
        </p:blipFill>
        <p:spPr>
          <a:xfrm>
            <a:off x="2580842" y="1258598"/>
            <a:ext cx="6383049" cy="4619485"/>
          </a:xfrm>
          <a:prstGeom prst="rect">
            <a:avLst/>
          </a:prstGeom>
        </p:spPr>
      </p:pic>
    </p:spTree>
    <p:extLst>
      <p:ext uri="{BB962C8B-B14F-4D97-AF65-F5344CB8AC3E}">
        <p14:creationId xmlns:p14="http://schemas.microsoft.com/office/powerpoint/2010/main" val="2155098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13851" y="0"/>
            <a:ext cx="12192000" cy="6858000"/>
          </a:xfrm>
        </p:spPr>
      </p:pic>
      <p:sp>
        <p:nvSpPr>
          <p:cNvPr id="4" name="Metin kutusu 3"/>
          <p:cNvSpPr txBox="1"/>
          <p:nvPr/>
        </p:nvSpPr>
        <p:spPr>
          <a:xfrm>
            <a:off x="4264281" y="547002"/>
            <a:ext cx="3383427" cy="584775"/>
          </a:xfrm>
          <a:prstGeom prst="rect">
            <a:avLst/>
          </a:prstGeom>
          <a:noFill/>
        </p:spPr>
        <p:txBody>
          <a:bodyPr wrap="none" rtlCol="0">
            <a:spAutoFit/>
          </a:bodyPr>
          <a:lstStyle/>
          <a:p>
            <a:r>
              <a:rPr lang="tr-TR" sz="3200" b="1" dirty="0">
                <a:solidFill>
                  <a:srgbClr val="FF0000"/>
                </a:solidFill>
                <a:latin typeface="Cambria" panose="02040503050406030204" pitchFamily="18" charset="0"/>
                <a:ea typeface="Cambria" panose="02040503050406030204" pitchFamily="18" charset="0"/>
              </a:rPr>
              <a:t>Ölçme Sistemleri</a:t>
            </a:r>
          </a:p>
        </p:txBody>
      </p:sp>
      <p:pic>
        <p:nvPicPr>
          <p:cNvPr id="3" name="Resim 2"/>
          <p:cNvPicPr>
            <a:picLocks noChangeAspect="1"/>
          </p:cNvPicPr>
          <p:nvPr/>
        </p:nvPicPr>
        <p:blipFill>
          <a:blip r:embed="rId3"/>
          <a:stretch>
            <a:fillRect/>
          </a:stretch>
        </p:blipFill>
        <p:spPr>
          <a:xfrm>
            <a:off x="1512310" y="1678779"/>
            <a:ext cx="8558464" cy="3047984"/>
          </a:xfrm>
          <a:prstGeom prst="rect">
            <a:avLst/>
          </a:prstGeom>
        </p:spPr>
      </p:pic>
    </p:spTree>
    <p:extLst>
      <p:ext uri="{BB962C8B-B14F-4D97-AF65-F5344CB8AC3E}">
        <p14:creationId xmlns:p14="http://schemas.microsoft.com/office/powerpoint/2010/main" val="3512482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13851" y="0"/>
            <a:ext cx="12192000" cy="6858000"/>
          </a:xfrm>
        </p:spPr>
      </p:pic>
      <p:sp>
        <p:nvSpPr>
          <p:cNvPr id="4" name="Metin kutusu 3"/>
          <p:cNvSpPr txBox="1"/>
          <p:nvPr/>
        </p:nvSpPr>
        <p:spPr>
          <a:xfrm>
            <a:off x="4264281" y="547002"/>
            <a:ext cx="3383427" cy="584775"/>
          </a:xfrm>
          <a:prstGeom prst="rect">
            <a:avLst/>
          </a:prstGeom>
          <a:noFill/>
        </p:spPr>
        <p:txBody>
          <a:bodyPr wrap="none" rtlCol="0">
            <a:spAutoFit/>
          </a:bodyPr>
          <a:lstStyle/>
          <a:p>
            <a:r>
              <a:rPr lang="tr-TR" sz="3200" b="1" dirty="0">
                <a:solidFill>
                  <a:srgbClr val="FF0000"/>
                </a:solidFill>
                <a:latin typeface="Cambria" panose="02040503050406030204" pitchFamily="18" charset="0"/>
                <a:ea typeface="Cambria" panose="02040503050406030204" pitchFamily="18" charset="0"/>
              </a:rPr>
              <a:t>Ölçme Sistemleri</a:t>
            </a:r>
          </a:p>
        </p:txBody>
      </p:sp>
      <p:pic>
        <p:nvPicPr>
          <p:cNvPr id="6" name="Resim 5"/>
          <p:cNvPicPr>
            <a:picLocks noChangeAspect="1"/>
          </p:cNvPicPr>
          <p:nvPr/>
        </p:nvPicPr>
        <p:blipFill>
          <a:blip r:embed="rId3"/>
          <a:stretch>
            <a:fillRect/>
          </a:stretch>
        </p:blipFill>
        <p:spPr>
          <a:xfrm>
            <a:off x="1791132" y="1252537"/>
            <a:ext cx="8431016" cy="4774190"/>
          </a:xfrm>
          <a:prstGeom prst="rect">
            <a:avLst/>
          </a:prstGeom>
        </p:spPr>
      </p:pic>
    </p:spTree>
    <p:extLst>
      <p:ext uri="{BB962C8B-B14F-4D97-AF65-F5344CB8AC3E}">
        <p14:creationId xmlns:p14="http://schemas.microsoft.com/office/powerpoint/2010/main" val="1626284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13851" y="0"/>
            <a:ext cx="12192000" cy="6858000"/>
          </a:xfrm>
        </p:spPr>
      </p:pic>
      <p:sp>
        <p:nvSpPr>
          <p:cNvPr id="4" name="Metin kutusu 3"/>
          <p:cNvSpPr txBox="1"/>
          <p:nvPr/>
        </p:nvSpPr>
        <p:spPr>
          <a:xfrm>
            <a:off x="4264281" y="547002"/>
            <a:ext cx="3383427" cy="584775"/>
          </a:xfrm>
          <a:prstGeom prst="rect">
            <a:avLst/>
          </a:prstGeom>
          <a:noFill/>
        </p:spPr>
        <p:txBody>
          <a:bodyPr wrap="none" rtlCol="0">
            <a:spAutoFit/>
          </a:bodyPr>
          <a:lstStyle/>
          <a:p>
            <a:r>
              <a:rPr lang="tr-TR" sz="3200" b="1" dirty="0">
                <a:solidFill>
                  <a:srgbClr val="FF0000"/>
                </a:solidFill>
                <a:latin typeface="Cambria" panose="02040503050406030204" pitchFamily="18" charset="0"/>
                <a:ea typeface="Cambria" panose="02040503050406030204" pitchFamily="18" charset="0"/>
              </a:rPr>
              <a:t>Ölçme Sistemleri</a:t>
            </a:r>
          </a:p>
        </p:txBody>
      </p:sp>
      <p:pic>
        <p:nvPicPr>
          <p:cNvPr id="2" name="Resim 1"/>
          <p:cNvPicPr>
            <a:picLocks noChangeAspect="1"/>
          </p:cNvPicPr>
          <p:nvPr/>
        </p:nvPicPr>
        <p:blipFill>
          <a:blip r:embed="rId3"/>
          <a:stretch>
            <a:fillRect/>
          </a:stretch>
        </p:blipFill>
        <p:spPr>
          <a:xfrm>
            <a:off x="1991861" y="1678779"/>
            <a:ext cx="7928265" cy="3603757"/>
          </a:xfrm>
          <a:prstGeom prst="rect">
            <a:avLst/>
          </a:prstGeom>
        </p:spPr>
      </p:pic>
    </p:spTree>
    <p:extLst>
      <p:ext uri="{BB962C8B-B14F-4D97-AF65-F5344CB8AC3E}">
        <p14:creationId xmlns:p14="http://schemas.microsoft.com/office/powerpoint/2010/main" val="751878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13851" y="0"/>
            <a:ext cx="12192000" cy="6858000"/>
          </a:xfrm>
        </p:spPr>
      </p:pic>
      <p:sp>
        <p:nvSpPr>
          <p:cNvPr id="4" name="Metin kutusu 3"/>
          <p:cNvSpPr txBox="1"/>
          <p:nvPr/>
        </p:nvSpPr>
        <p:spPr>
          <a:xfrm>
            <a:off x="4264281" y="547002"/>
            <a:ext cx="3383427" cy="584775"/>
          </a:xfrm>
          <a:prstGeom prst="rect">
            <a:avLst/>
          </a:prstGeom>
          <a:noFill/>
        </p:spPr>
        <p:txBody>
          <a:bodyPr wrap="none" rtlCol="0">
            <a:spAutoFit/>
          </a:bodyPr>
          <a:lstStyle/>
          <a:p>
            <a:r>
              <a:rPr lang="tr-TR" sz="3200" b="1" dirty="0">
                <a:solidFill>
                  <a:srgbClr val="FF0000"/>
                </a:solidFill>
                <a:latin typeface="Cambria" panose="02040503050406030204" pitchFamily="18" charset="0"/>
                <a:ea typeface="Cambria" panose="02040503050406030204" pitchFamily="18" charset="0"/>
              </a:rPr>
              <a:t>Ölçme Sistemleri</a:t>
            </a:r>
          </a:p>
        </p:txBody>
      </p:sp>
      <p:pic>
        <p:nvPicPr>
          <p:cNvPr id="2" name="Resim 1" descr="metin, ekran görüntüsü, yazı tipi içeren bir resim">
            <a:extLst>
              <a:ext uri="{FF2B5EF4-FFF2-40B4-BE49-F238E27FC236}">
                <a16:creationId xmlns:a16="http://schemas.microsoft.com/office/drawing/2014/main" id="{9BC6C9C0-5FF6-95AF-168A-6C592DCDC05C}"/>
              </a:ext>
            </a:extLst>
          </p:cNvPr>
          <p:cNvPicPr>
            <a:picLocks noChangeAspect="1"/>
          </p:cNvPicPr>
          <p:nvPr/>
        </p:nvPicPr>
        <p:blipFill>
          <a:blip r:embed="rId3"/>
          <a:stretch>
            <a:fillRect/>
          </a:stretch>
        </p:blipFill>
        <p:spPr>
          <a:xfrm>
            <a:off x="1770257" y="1354292"/>
            <a:ext cx="9645804" cy="4307390"/>
          </a:xfrm>
          <a:prstGeom prst="rect">
            <a:avLst/>
          </a:prstGeom>
        </p:spPr>
      </p:pic>
    </p:spTree>
    <p:extLst>
      <p:ext uri="{BB962C8B-B14F-4D97-AF65-F5344CB8AC3E}">
        <p14:creationId xmlns:p14="http://schemas.microsoft.com/office/powerpoint/2010/main" val="1981389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13851" y="0"/>
            <a:ext cx="12192000" cy="6858000"/>
          </a:xfrm>
        </p:spPr>
      </p:pic>
      <p:sp>
        <p:nvSpPr>
          <p:cNvPr id="4" name="Metin kutusu 3"/>
          <p:cNvSpPr txBox="1"/>
          <p:nvPr/>
        </p:nvSpPr>
        <p:spPr>
          <a:xfrm>
            <a:off x="4264281" y="547002"/>
            <a:ext cx="3383427" cy="584775"/>
          </a:xfrm>
          <a:prstGeom prst="rect">
            <a:avLst/>
          </a:prstGeom>
          <a:noFill/>
        </p:spPr>
        <p:txBody>
          <a:bodyPr wrap="none" rtlCol="0">
            <a:spAutoFit/>
          </a:bodyPr>
          <a:lstStyle/>
          <a:p>
            <a:r>
              <a:rPr lang="tr-TR" sz="3200" b="1" dirty="0">
                <a:solidFill>
                  <a:srgbClr val="FF0000"/>
                </a:solidFill>
                <a:latin typeface="Cambria" panose="02040503050406030204" pitchFamily="18" charset="0"/>
                <a:ea typeface="Cambria" panose="02040503050406030204" pitchFamily="18" charset="0"/>
              </a:rPr>
              <a:t>Ölçme Sistemleri</a:t>
            </a:r>
          </a:p>
        </p:txBody>
      </p:sp>
      <p:sp>
        <p:nvSpPr>
          <p:cNvPr id="6" name="Metin kutusu 5"/>
          <p:cNvSpPr txBox="1"/>
          <p:nvPr/>
        </p:nvSpPr>
        <p:spPr>
          <a:xfrm>
            <a:off x="703663" y="1284177"/>
            <a:ext cx="2526076" cy="584775"/>
          </a:xfrm>
          <a:prstGeom prst="rect">
            <a:avLst/>
          </a:prstGeom>
          <a:noFill/>
        </p:spPr>
        <p:txBody>
          <a:bodyPr wrap="none" rtlCol="0">
            <a:spAutoFit/>
          </a:bodyPr>
          <a:lstStyle/>
          <a:p>
            <a:r>
              <a:rPr lang="tr-TR" sz="3200" dirty="0">
                <a:latin typeface="Cambria" panose="02040503050406030204" pitchFamily="18" charset="0"/>
                <a:ea typeface="Cambria" panose="02040503050406030204" pitchFamily="18" charset="0"/>
              </a:rPr>
              <a:t>Sonuç olarak,</a:t>
            </a:r>
          </a:p>
        </p:txBody>
      </p:sp>
      <p:pic>
        <p:nvPicPr>
          <p:cNvPr id="2" name="Resim 1"/>
          <p:cNvPicPr>
            <a:picLocks noChangeAspect="1"/>
          </p:cNvPicPr>
          <p:nvPr/>
        </p:nvPicPr>
        <p:blipFill>
          <a:blip r:embed="rId3"/>
          <a:stretch>
            <a:fillRect/>
          </a:stretch>
        </p:blipFill>
        <p:spPr>
          <a:xfrm>
            <a:off x="1172441" y="2043466"/>
            <a:ext cx="9501562" cy="3817007"/>
          </a:xfrm>
          <a:prstGeom prst="rect">
            <a:avLst/>
          </a:prstGeom>
        </p:spPr>
      </p:pic>
    </p:spTree>
    <p:extLst>
      <p:ext uri="{BB962C8B-B14F-4D97-AF65-F5344CB8AC3E}">
        <p14:creationId xmlns:p14="http://schemas.microsoft.com/office/powerpoint/2010/main" val="4028777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sp>
        <p:nvSpPr>
          <p:cNvPr id="6" name="TextBox 2">
            <a:extLst>
              <a:ext uri="{FF2B5EF4-FFF2-40B4-BE49-F238E27FC236}">
                <a16:creationId xmlns:a16="http://schemas.microsoft.com/office/drawing/2014/main" id="{8137AE4B-E2B7-A147-EF52-B8282C8A36AE}"/>
              </a:ext>
            </a:extLst>
          </p:cNvPr>
          <p:cNvSpPr txBox="1"/>
          <p:nvPr/>
        </p:nvSpPr>
        <p:spPr>
          <a:xfrm>
            <a:off x="2410692" y="1089082"/>
            <a:ext cx="7051964" cy="641201"/>
          </a:xfrm>
          <a:prstGeom prst="rect">
            <a:avLst/>
          </a:prstGeom>
        </p:spPr>
        <p:txBody>
          <a:bodyPr wrap="square" lIns="0" tIns="0" rIns="0" bIns="0" rtlCol="0" anchor="t">
            <a:spAutoFit/>
          </a:bodyPr>
          <a:lstStyle/>
          <a:p>
            <a:pPr marL="0" lvl="0" indent="0">
              <a:lnSpc>
                <a:spcPts val="5039"/>
              </a:lnSpc>
              <a:spcBef>
                <a:spcPct val="0"/>
              </a:spcBef>
            </a:pPr>
            <a:r>
              <a:rPr lang="tr-TR" sz="2400" b="1" dirty="0">
                <a:solidFill>
                  <a:srgbClr val="FF0000"/>
                </a:solidFill>
                <a:latin typeface="Cambria" panose="02040503050406030204" pitchFamily="18" charset="0"/>
                <a:ea typeface="Cambria" panose="02040503050406030204" pitchFamily="18" charset="0"/>
              </a:rPr>
              <a:t>Süreç Temelli Değerlendirme-Öğrenme İlişkisi</a:t>
            </a:r>
            <a:endParaRPr lang="en-US" sz="2400" b="1" dirty="0">
              <a:solidFill>
                <a:srgbClr val="FF0000"/>
              </a:solidFill>
              <a:latin typeface="Cambria" panose="02040503050406030204" pitchFamily="18" charset="0"/>
              <a:ea typeface="Cambria" panose="02040503050406030204" pitchFamily="18" charset="0"/>
            </a:endParaRPr>
          </a:p>
        </p:txBody>
      </p:sp>
      <p:pic>
        <p:nvPicPr>
          <p:cNvPr id="7" name="Resim 6"/>
          <p:cNvPicPr>
            <a:picLocks noChangeAspect="1"/>
          </p:cNvPicPr>
          <p:nvPr/>
        </p:nvPicPr>
        <p:blipFill>
          <a:blip r:embed="rId3"/>
          <a:stretch>
            <a:fillRect/>
          </a:stretch>
        </p:blipFill>
        <p:spPr>
          <a:xfrm>
            <a:off x="1574655" y="1211839"/>
            <a:ext cx="8773671" cy="4607070"/>
          </a:xfrm>
          <a:prstGeom prst="rect">
            <a:avLst/>
          </a:prstGeom>
        </p:spPr>
      </p:pic>
    </p:spTree>
    <p:extLst>
      <p:ext uri="{BB962C8B-B14F-4D97-AF65-F5344CB8AC3E}">
        <p14:creationId xmlns:p14="http://schemas.microsoft.com/office/powerpoint/2010/main" val="4235798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60C16BF-66B4-F62D-2FF6-B3DE1B0EF80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F548E93-45B5-5F2E-2CCA-A7914CC7DED1}"/>
              </a:ext>
            </a:extLst>
          </p:cNvPr>
          <p:cNvSpPr>
            <a:spLocks noGrp="1"/>
          </p:cNvSpPr>
          <p:nvPr>
            <p:ph idx="1"/>
          </p:nvPr>
        </p:nvSpPr>
        <p:spPr/>
        <p:txBody>
          <a:bodyPr/>
          <a:lstStyle/>
          <a:p>
            <a:endParaRPr lang="tr-TR"/>
          </a:p>
        </p:txBody>
      </p:sp>
      <p:pic>
        <p:nvPicPr>
          <p:cNvPr id="5" name="Resim 4">
            <a:extLst>
              <a:ext uri="{FF2B5EF4-FFF2-40B4-BE49-F238E27FC236}">
                <a16:creationId xmlns:a16="http://schemas.microsoft.com/office/drawing/2014/main" id="{E4308E45-522E-0D5B-419F-2C63C287F417}"/>
              </a:ext>
            </a:extLst>
          </p:cNvPr>
          <p:cNvPicPr>
            <a:picLocks noChangeAspect="1"/>
          </p:cNvPicPr>
          <p:nvPr/>
        </p:nvPicPr>
        <p:blipFill>
          <a:blip r:embed="rId2"/>
          <a:stretch>
            <a:fillRect/>
          </a:stretch>
        </p:blipFill>
        <p:spPr>
          <a:xfrm>
            <a:off x="0" y="7662"/>
            <a:ext cx="12205652" cy="6850338"/>
          </a:xfrm>
          <a:prstGeom prst="rect">
            <a:avLst/>
          </a:prstGeom>
        </p:spPr>
      </p:pic>
    </p:spTree>
    <p:extLst>
      <p:ext uri="{BB962C8B-B14F-4D97-AF65-F5344CB8AC3E}">
        <p14:creationId xmlns:p14="http://schemas.microsoft.com/office/powerpoint/2010/main" val="2523885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pic>
        <p:nvPicPr>
          <p:cNvPr id="3" name="Resim 2">
            <a:extLst>
              <a:ext uri="{FF2B5EF4-FFF2-40B4-BE49-F238E27FC236}">
                <a16:creationId xmlns:a16="http://schemas.microsoft.com/office/drawing/2014/main" id="{99CD60FE-E646-87BA-7828-896669B446A7}"/>
              </a:ext>
            </a:extLst>
          </p:cNvPr>
          <p:cNvPicPr>
            <a:picLocks noChangeAspect="1"/>
          </p:cNvPicPr>
          <p:nvPr/>
        </p:nvPicPr>
        <p:blipFill>
          <a:blip r:embed="rId3"/>
          <a:stretch>
            <a:fillRect/>
          </a:stretch>
        </p:blipFill>
        <p:spPr>
          <a:xfrm>
            <a:off x="603505" y="1173256"/>
            <a:ext cx="11055096" cy="4880072"/>
          </a:xfrm>
          <a:prstGeom prst="rect">
            <a:avLst/>
          </a:prstGeom>
        </p:spPr>
      </p:pic>
    </p:spTree>
    <p:extLst>
      <p:ext uri="{BB962C8B-B14F-4D97-AF65-F5344CB8AC3E}">
        <p14:creationId xmlns:p14="http://schemas.microsoft.com/office/powerpoint/2010/main" val="7302190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pic>
        <p:nvPicPr>
          <p:cNvPr id="4" name="Resim 3">
            <a:extLst>
              <a:ext uri="{FF2B5EF4-FFF2-40B4-BE49-F238E27FC236}">
                <a16:creationId xmlns:a16="http://schemas.microsoft.com/office/drawing/2014/main" id="{E07774C9-2D0D-A640-07F6-264B7AD8668E}"/>
              </a:ext>
            </a:extLst>
          </p:cNvPr>
          <p:cNvPicPr>
            <a:picLocks noChangeAspect="1"/>
          </p:cNvPicPr>
          <p:nvPr/>
        </p:nvPicPr>
        <p:blipFill>
          <a:blip r:embed="rId3"/>
          <a:stretch>
            <a:fillRect/>
          </a:stretch>
        </p:blipFill>
        <p:spPr>
          <a:xfrm>
            <a:off x="598782" y="1118069"/>
            <a:ext cx="11032386" cy="4962692"/>
          </a:xfrm>
          <a:prstGeom prst="rect">
            <a:avLst/>
          </a:prstGeom>
        </p:spPr>
      </p:pic>
    </p:spTree>
    <p:extLst>
      <p:ext uri="{BB962C8B-B14F-4D97-AF65-F5344CB8AC3E}">
        <p14:creationId xmlns:p14="http://schemas.microsoft.com/office/powerpoint/2010/main" val="2221503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pic>
        <p:nvPicPr>
          <p:cNvPr id="3" name="Resim 2">
            <a:extLst>
              <a:ext uri="{FF2B5EF4-FFF2-40B4-BE49-F238E27FC236}">
                <a16:creationId xmlns:a16="http://schemas.microsoft.com/office/drawing/2014/main" id="{9567AB34-89AB-0B29-0E74-495A935DA655}"/>
              </a:ext>
            </a:extLst>
          </p:cNvPr>
          <p:cNvPicPr>
            <a:picLocks noChangeAspect="1"/>
          </p:cNvPicPr>
          <p:nvPr/>
        </p:nvPicPr>
        <p:blipFill>
          <a:blip r:embed="rId3"/>
          <a:stretch>
            <a:fillRect/>
          </a:stretch>
        </p:blipFill>
        <p:spPr>
          <a:xfrm>
            <a:off x="630936" y="1097280"/>
            <a:ext cx="10954512" cy="4965192"/>
          </a:xfrm>
          <a:prstGeom prst="rect">
            <a:avLst/>
          </a:prstGeom>
        </p:spPr>
      </p:pic>
    </p:spTree>
    <p:extLst>
      <p:ext uri="{BB962C8B-B14F-4D97-AF65-F5344CB8AC3E}">
        <p14:creationId xmlns:p14="http://schemas.microsoft.com/office/powerpoint/2010/main" val="864116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pic>
        <p:nvPicPr>
          <p:cNvPr id="4" name="Resim 3">
            <a:extLst>
              <a:ext uri="{FF2B5EF4-FFF2-40B4-BE49-F238E27FC236}">
                <a16:creationId xmlns:a16="http://schemas.microsoft.com/office/drawing/2014/main" id="{B4BB4071-76A7-D0E4-8EAE-4044FF964DFD}"/>
              </a:ext>
            </a:extLst>
          </p:cNvPr>
          <p:cNvPicPr>
            <a:picLocks noChangeAspect="1"/>
          </p:cNvPicPr>
          <p:nvPr/>
        </p:nvPicPr>
        <p:blipFill>
          <a:blip r:embed="rId3"/>
          <a:stretch>
            <a:fillRect/>
          </a:stretch>
        </p:blipFill>
        <p:spPr>
          <a:xfrm>
            <a:off x="585216" y="1142999"/>
            <a:ext cx="11036808" cy="4892041"/>
          </a:xfrm>
          <a:prstGeom prst="rect">
            <a:avLst/>
          </a:prstGeom>
        </p:spPr>
      </p:pic>
    </p:spTree>
    <p:extLst>
      <p:ext uri="{BB962C8B-B14F-4D97-AF65-F5344CB8AC3E}">
        <p14:creationId xmlns:p14="http://schemas.microsoft.com/office/powerpoint/2010/main" val="1826749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pic>
        <p:nvPicPr>
          <p:cNvPr id="3" name="Resim 2">
            <a:extLst>
              <a:ext uri="{FF2B5EF4-FFF2-40B4-BE49-F238E27FC236}">
                <a16:creationId xmlns:a16="http://schemas.microsoft.com/office/drawing/2014/main" id="{581F01E6-079F-37F0-8C24-F3EAA4B1CEEE}"/>
              </a:ext>
            </a:extLst>
          </p:cNvPr>
          <p:cNvPicPr>
            <a:picLocks noChangeAspect="1"/>
          </p:cNvPicPr>
          <p:nvPr/>
        </p:nvPicPr>
        <p:blipFill>
          <a:blip r:embed="rId3"/>
          <a:stretch>
            <a:fillRect/>
          </a:stretch>
        </p:blipFill>
        <p:spPr>
          <a:xfrm>
            <a:off x="612648" y="1152144"/>
            <a:ext cx="10974485" cy="4882896"/>
          </a:xfrm>
          <a:prstGeom prst="rect">
            <a:avLst/>
          </a:prstGeom>
        </p:spPr>
      </p:pic>
    </p:spTree>
    <p:extLst>
      <p:ext uri="{BB962C8B-B14F-4D97-AF65-F5344CB8AC3E}">
        <p14:creationId xmlns:p14="http://schemas.microsoft.com/office/powerpoint/2010/main" val="2855036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pic>
        <p:nvPicPr>
          <p:cNvPr id="4" name="Resim 3">
            <a:extLst>
              <a:ext uri="{FF2B5EF4-FFF2-40B4-BE49-F238E27FC236}">
                <a16:creationId xmlns:a16="http://schemas.microsoft.com/office/drawing/2014/main" id="{9BDB7C6E-83E2-5F04-3DD2-5F2E8FEF1753}"/>
              </a:ext>
            </a:extLst>
          </p:cNvPr>
          <p:cNvPicPr>
            <a:picLocks noChangeAspect="1"/>
          </p:cNvPicPr>
          <p:nvPr/>
        </p:nvPicPr>
        <p:blipFill>
          <a:blip r:embed="rId3"/>
          <a:stretch>
            <a:fillRect/>
          </a:stretch>
        </p:blipFill>
        <p:spPr>
          <a:xfrm>
            <a:off x="571732" y="1142999"/>
            <a:ext cx="11059436" cy="4873753"/>
          </a:xfrm>
          <a:prstGeom prst="rect">
            <a:avLst/>
          </a:prstGeom>
        </p:spPr>
      </p:pic>
    </p:spTree>
    <p:extLst>
      <p:ext uri="{BB962C8B-B14F-4D97-AF65-F5344CB8AC3E}">
        <p14:creationId xmlns:p14="http://schemas.microsoft.com/office/powerpoint/2010/main" val="21739565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sp>
        <p:nvSpPr>
          <p:cNvPr id="3" name="Metin kutusu 2"/>
          <p:cNvSpPr txBox="1"/>
          <p:nvPr/>
        </p:nvSpPr>
        <p:spPr>
          <a:xfrm>
            <a:off x="541076" y="1720840"/>
            <a:ext cx="10445578" cy="3416320"/>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tr-TR" sz="2400" dirty="0">
                <a:latin typeface="Cambria" panose="02040503050406030204" pitchFamily="18" charset="0"/>
                <a:ea typeface="Cambria" panose="02040503050406030204" pitchFamily="18" charset="0"/>
              </a:rPr>
              <a:t>Kapadokya Üniversitesi </a:t>
            </a:r>
            <a:r>
              <a:rPr lang="tr-TR" sz="2400" i="1" dirty="0">
                <a:latin typeface="Cambria" panose="02040503050406030204" pitchFamily="18" charset="0"/>
                <a:ea typeface="Cambria" panose="02040503050406030204" pitchFamily="18" charset="0"/>
              </a:rPr>
              <a:t>«Ölçme-Değerlendirme Sistemlerinin Belirlenmesi, Soru ve Sınav Hazırlama Yönergesi»  </a:t>
            </a:r>
            <a:r>
              <a:rPr lang="tr-TR" sz="2400" dirty="0">
                <a:latin typeface="Cambria" panose="02040503050406030204" pitchFamily="18" charset="0"/>
                <a:ea typeface="Cambria" panose="02040503050406030204" pitchFamily="18" charset="0"/>
              </a:rPr>
              <a:t>4. maddesinin 2. fıkrasında </a:t>
            </a:r>
          </a:p>
          <a:p>
            <a:pPr algn="just">
              <a:lnSpc>
                <a:spcPct val="150000"/>
              </a:lnSpc>
            </a:pPr>
            <a:r>
              <a:rPr lang="tr-TR" sz="2400" u="sng" dirty="0">
                <a:latin typeface="Cambria" panose="02040503050406030204" pitchFamily="18" charset="0"/>
                <a:ea typeface="Cambria" panose="02040503050406030204" pitchFamily="18" charset="0"/>
              </a:rPr>
              <a:t>«</a:t>
            </a:r>
            <a:r>
              <a:rPr lang="tr-TR" sz="2400" i="1" u="sng" dirty="0">
                <a:latin typeface="Cambria" panose="02040503050406030204" pitchFamily="18" charset="0"/>
                <a:ea typeface="Cambria" panose="02040503050406030204" pitchFamily="18" charset="0"/>
              </a:rPr>
              <a:t>Derslerde mümkün olduğunca süreç temelli ölçme-değerlendirme yöntemleri (kısa sınav [</a:t>
            </a:r>
            <a:r>
              <a:rPr lang="tr-TR" sz="2400" i="1" u="sng" dirty="0" err="1">
                <a:latin typeface="Cambria" panose="02040503050406030204" pitchFamily="18" charset="0"/>
                <a:ea typeface="Cambria" panose="02040503050406030204" pitchFamily="18" charset="0"/>
              </a:rPr>
              <a:t>kuiz</a:t>
            </a:r>
            <a:r>
              <a:rPr lang="tr-TR" sz="2400" i="1" u="sng" dirty="0">
                <a:latin typeface="Cambria" panose="02040503050406030204" pitchFamily="18" charset="0"/>
                <a:ea typeface="Cambria" panose="02040503050406030204" pitchFamily="18" charset="0"/>
              </a:rPr>
              <a:t>], ödev, proje, uygulama, sunum, </a:t>
            </a:r>
            <a:r>
              <a:rPr lang="tr-TR" sz="2400" i="1" u="sng" dirty="0" err="1">
                <a:latin typeface="Cambria" panose="02040503050406030204" pitchFamily="18" charset="0"/>
                <a:ea typeface="Cambria" panose="02040503050406030204" pitchFamily="18" charset="0"/>
              </a:rPr>
              <a:t>portfolyo</a:t>
            </a:r>
            <a:r>
              <a:rPr lang="tr-TR" sz="2400" i="1" u="sng" dirty="0">
                <a:latin typeface="Cambria" panose="02040503050406030204" pitchFamily="18" charset="0"/>
                <a:ea typeface="Cambria" panose="02040503050406030204" pitchFamily="18" charset="0"/>
              </a:rPr>
              <a:t>, öz/akran değerlendirmesi vb.) kullanılmalı, yalnızca sonuç odaklı sınav uygulamalarından kaçınılmalıdır.» </a:t>
            </a:r>
            <a:r>
              <a:rPr lang="tr-TR" sz="2400" dirty="0">
                <a:latin typeface="Cambria" panose="02040503050406030204" pitchFamily="18" charset="0"/>
                <a:ea typeface="Cambria" panose="02040503050406030204" pitchFamily="18" charset="0"/>
              </a:rPr>
              <a:t>ifadesi yer almaktadır. </a:t>
            </a:r>
          </a:p>
        </p:txBody>
      </p:sp>
    </p:spTree>
    <p:extLst>
      <p:ext uri="{BB962C8B-B14F-4D97-AF65-F5344CB8AC3E}">
        <p14:creationId xmlns:p14="http://schemas.microsoft.com/office/powerpoint/2010/main" val="2864661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sp>
        <p:nvSpPr>
          <p:cNvPr id="3" name="Metin kutusu 2"/>
          <p:cNvSpPr txBox="1"/>
          <p:nvPr/>
        </p:nvSpPr>
        <p:spPr>
          <a:xfrm>
            <a:off x="638058" y="1388331"/>
            <a:ext cx="10445578" cy="4600042"/>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tr-TR" sz="2200" dirty="0">
                <a:latin typeface="Cambria" panose="02040503050406030204" pitchFamily="18" charset="0"/>
                <a:ea typeface="Cambria" panose="02040503050406030204" pitchFamily="18" charset="0"/>
              </a:rPr>
              <a:t>Bu ifade incelendiğinde ifadesi bulunan </a:t>
            </a:r>
            <a:r>
              <a:rPr lang="tr-TR" sz="2200" i="1" u="sng" dirty="0">
                <a:latin typeface="Cambria" panose="02040503050406030204" pitchFamily="18" charset="0"/>
                <a:ea typeface="Cambria" panose="02040503050406030204" pitchFamily="18" charset="0"/>
              </a:rPr>
              <a:t>kısa sınav [</a:t>
            </a:r>
            <a:r>
              <a:rPr lang="tr-TR" sz="2200" i="1" u="sng" dirty="0" err="1">
                <a:latin typeface="Cambria" panose="02040503050406030204" pitchFamily="18" charset="0"/>
                <a:ea typeface="Cambria" panose="02040503050406030204" pitchFamily="18" charset="0"/>
              </a:rPr>
              <a:t>kuiz</a:t>
            </a:r>
            <a:r>
              <a:rPr lang="tr-TR" sz="2200" i="1" u="sng" dirty="0">
                <a:latin typeface="Cambria" panose="02040503050406030204" pitchFamily="18" charset="0"/>
                <a:ea typeface="Cambria" panose="02040503050406030204" pitchFamily="18" charset="0"/>
              </a:rPr>
              <a:t>], ödev, proje, uygulama, sunum, </a:t>
            </a:r>
            <a:r>
              <a:rPr lang="tr-TR" sz="2200" i="1" u="sng" dirty="0" err="1">
                <a:latin typeface="Cambria" panose="02040503050406030204" pitchFamily="18" charset="0"/>
                <a:ea typeface="Cambria" panose="02040503050406030204" pitchFamily="18" charset="0"/>
              </a:rPr>
              <a:t>portfolyo</a:t>
            </a:r>
            <a:r>
              <a:rPr lang="tr-TR" sz="2200" i="1" u="sng" dirty="0">
                <a:latin typeface="Cambria" panose="02040503050406030204" pitchFamily="18" charset="0"/>
                <a:ea typeface="Cambria" panose="02040503050406030204" pitchFamily="18" charset="0"/>
              </a:rPr>
              <a:t>, öz/akran değerlendirmesi</a:t>
            </a:r>
            <a:r>
              <a:rPr lang="tr-TR" sz="2200" dirty="0">
                <a:latin typeface="Cambria" panose="02040503050406030204" pitchFamily="18" charset="0"/>
                <a:ea typeface="Cambria" panose="02040503050406030204" pitchFamily="18" charset="0"/>
              </a:rPr>
              <a:t> gibi araçların kimi öğrenme sürecinin tümüne, kimi bir kısmına vurgu yapmaktadır.</a:t>
            </a:r>
          </a:p>
          <a:p>
            <a:pPr marL="342900" indent="-342900" algn="just">
              <a:lnSpc>
                <a:spcPct val="150000"/>
              </a:lnSpc>
              <a:buFont typeface="Arial" panose="020B0604020202020204" pitchFamily="34" charset="0"/>
              <a:buChar char="•"/>
            </a:pPr>
            <a:r>
              <a:rPr lang="tr-TR" sz="2200" dirty="0">
                <a:latin typeface="Cambria" panose="02040503050406030204" pitchFamily="18" charset="0"/>
                <a:ea typeface="Cambria" panose="02040503050406030204" pitchFamily="18" charset="0"/>
              </a:rPr>
              <a:t>Örneğin </a:t>
            </a:r>
            <a:r>
              <a:rPr lang="tr-TR" sz="2200" dirty="0" err="1">
                <a:latin typeface="Cambria" panose="02040503050406030204" pitchFamily="18" charset="0"/>
                <a:ea typeface="Cambria" panose="02040503050406030204" pitchFamily="18" charset="0"/>
              </a:rPr>
              <a:t>portfolyo</a:t>
            </a:r>
            <a:r>
              <a:rPr lang="tr-TR" sz="2200" dirty="0">
                <a:latin typeface="Cambria" panose="02040503050406030204" pitchFamily="18" charset="0"/>
                <a:ea typeface="Cambria" panose="02040503050406030204" pitchFamily="18" charset="0"/>
              </a:rPr>
              <a:t>/</a:t>
            </a:r>
            <a:r>
              <a:rPr lang="tr-TR" sz="2200" dirty="0" err="1">
                <a:latin typeface="Cambria" panose="02040503050406030204" pitchFamily="18" charset="0"/>
                <a:ea typeface="Cambria" panose="02040503050406030204" pitchFamily="18" charset="0"/>
              </a:rPr>
              <a:t>eportfolyo</a:t>
            </a:r>
            <a:r>
              <a:rPr lang="tr-TR" sz="2200" dirty="0">
                <a:latin typeface="Cambria" panose="02040503050406030204" pitchFamily="18" charset="0"/>
                <a:ea typeface="Cambria" panose="02040503050406030204" pitchFamily="18" charset="0"/>
              </a:rPr>
              <a:t>, öğrencinin öğrenme sürecini başından sonuna kadar özetleyen bir araçtır.</a:t>
            </a:r>
          </a:p>
          <a:p>
            <a:pPr marL="342900" indent="-342900" algn="just">
              <a:lnSpc>
                <a:spcPct val="150000"/>
              </a:lnSpc>
              <a:buFont typeface="Arial" panose="020B0604020202020204" pitchFamily="34" charset="0"/>
              <a:buChar char="•"/>
            </a:pPr>
            <a:r>
              <a:rPr lang="tr-TR" sz="2200" dirty="0" err="1">
                <a:latin typeface="Cambria" panose="02040503050406030204" pitchFamily="18" charset="0"/>
                <a:ea typeface="Cambria" panose="02040503050406030204" pitchFamily="18" charset="0"/>
              </a:rPr>
              <a:t>Kuiz</a:t>
            </a:r>
            <a:r>
              <a:rPr lang="tr-TR" sz="2200" dirty="0">
                <a:latin typeface="Cambria" panose="02040503050406030204" pitchFamily="18" charset="0"/>
                <a:ea typeface="Cambria" panose="02040503050406030204" pitchFamily="18" charset="0"/>
              </a:rPr>
              <a:t>, sunum, öz/akran değerlendirmeleri tüm süreçten ziyade kısmi olarak (en çok 1-2 konu bazlı) uygulanabilecek görev odaklı araçlardır.</a:t>
            </a:r>
          </a:p>
          <a:p>
            <a:pPr marL="342900" indent="-342900" algn="just">
              <a:lnSpc>
                <a:spcPct val="150000"/>
              </a:lnSpc>
              <a:buFont typeface="Arial" panose="020B0604020202020204" pitchFamily="34" charset="0"/>
              <a:buChar char="•"/>
            </a:pPr>
            <a:r>
              <a:rPr lang="tr-TR" sz="2200" dirty="0">
                <a:latin typeface="Cambria" panose="02040503050406030204" pitchFamily="18" charset="0"/>
                <a:ea typeface="Cambria" panose="02040503050406030204" pitchFamily="18" charset="0"/>
              </a:rPr>
              <a:t>Ödev, proje ve uygulama ise öğrenme sürecinin başından sonuna olabileceği gibi kısmi olarak da uygulanabilecek araçlarıdır.</a:t>
            </a:r>
          </a:p>
        </p:txBody>
      </p:sp>
    </p:spTree>
    <p:extLst>
      <p:ext uri="{BB962C8B-B14F-4D97-AF65-F5344CB8AC3E}">
        <p14:creationId xmlns:p14="http://schemas.microsoft.com/office/powerpoint/2010/main" val="8313342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4" descr="metin içeren bir resim&#10;&#10;Açıklama otomatik olarak oluşturuldu">
            <a:extLst>
              <a:ext uri="{FF2B5EF4-FFF2-40B4-BE49-F238E27FC236}">
                <a16:creationId xmlns:a16="http://schemas.microsoft.com/office/drawing/2014/main" id="{9DEFD24A-B1AB-6078-292F-5517BFBD16E9}"/>
              </a:ext>
            </a:extLst>
          </p:cNvPr>
          <p:cNvPicPr>
            <a:picLocks noChangeAspect="1"/>
          </p:cNvPicPr>
          <p:nvPr/>
        </p:nvPicPr>
        <p:blipFill>
          <a:blip r:embed="rId2"/>
          <a:stretch>
            <a:fillRect/>
          </a:stretch>
        </p:blipFill>
        <p:spPr>
          <a:xfrm>
            <a:off x="0" y="0"/>
            <a:ext cx="12192000" cy="6858000"/>
          </a:xfrm>
          <a:prstGeom prst="rect">
            <a:avLst/>
          </a:prstGeom>
        </p:spPr>
      </p:pic>
      <p:sp>
        <p:nvSpPr>
          <p:cNvPr id="2" name="Başlık 1">
            <a:extLst>
              <a:ext uri="{FF2B5EF4-FFF2-40B4-BE49-F238E27FC236}">
                <a16:creationId xmlns:a16="http://schemas.microsoft.com/office/drawing/2014/main" id="{5BE990FA-9A7B-B630-0332-32CD602D9034}"/>
              </a:ext>
            </a:extLst>
          </p:cNvPr>
          <p:cNvSpPr>
            <a:spLocks noGrp="1"/>
          </p:cNvSpPr>
          <p:nvPr>
            <p:ph type="title"/>
          </p:nvPr>
        </p:nvSpPr>
        <p:spPr>
          <a:xfrm>
            <a:off x="3429000" y="499427"/>
            <a:ext cx="7741920" cy="1325563"/>
          </a:xfrm>
        </p:spPr>
        <p:txBody>
          <a:bodyPr>
            <a:normAutofit fontScale="90000"/>
          </a:bodyPr>
          <a:lstStyle/>
          <a:p>
            <a:pPr algn="ctr"/>
            <a:r>
              <a:rPr lang="tr-TR" b="0" i="0" dirty="0">
                <a:solidFill>
                  <a:srgbClr val="000000"/>
                </a:solidFill>
                <a:effectLst/>
                <a:latin typeface="Times New Roman" panose="02020603050405020304" pitchFamily="18" charset="0"/>
              </a:rPr>
              <a:t>Süreç Temelli Ölçme Sistemlerinde Sınavlara Yönelik Açıklamalar</a:t>
            </a:r>
            <a:endParaRPr lang="tr-TR" dirty="0"/>
          </a:p>
        </p:txBody>
      </p:sp>
      <p:sp>
        <p:nvSpPr>
          <p:cNvPr id="3" name="İçerik Yer Tutucusu 2">
            <a:extLst>
              <a:ext uri="{FF2B5EF4-FFF2-40B4-BE49-F238E27FC236}">
                <a16:creationId xmlns:a16="http://schemas.microsoft.com/office/drawing/2014/main" id="{3895A1C4-9593-2652-AFBB-178C549C95A3}"/>
              </a:ext>
            </a:extLst>
          </p:cNvPr>
          <p:cNvSpPr>
            <a:spLocks noGrp="1"/>
          </p:cNvSpPr>
          <p:nvPr>
            <p:ph idx="1"/>
          </p:nvPr>
        </p:nvSpPr>
        <p:spPr/>
        <p:txBody>
          <a:bodyPr/>
          <a:lstStyle/>
          <a:p>
            <a:pPr marL="0" indent="0" algn="l">
              <a:buNone/>
            </a:pPr>
            <a:r>
              <a:rPr lang="tr-TR" b="1" i="0" u="sng" dirty="0">
                <a:solidFill>
                  <a:srgbClr val="000000"/>
                </a:solidFill>
                <a:effectLst/>
                <a:latin typeface="Times New Roman" panose="02020603050405020304" pitchFamily="18" charset="0"/>
              </a:rPr>
              <a:t>Sınav sorumluluk süreleri</a:t>
            </a:r>
          </a:p>
          <a:p>
            <a:pPr algn="l"/>
            <a:r>
              <a:rPr lang="tr-TR" b="0" i="0" dirty="0" err="1">
                <a:solidFill>
                  <a:srgbClr val="000000"/>
                </a:solidFill>
                <a:effectLst/>
                <a:latin typeface="Times New Roman" panose="02020603050405020304" pitchFamily="18" charset="0"/>
              </a:rPr>
              <a:t>Quiz</a:t>
            </a:r>
            <a:r>
              <a:rPr lang="tr-TR" b="0" i="0" dirty="0">
                <a:solidFill>
                  <a:srgbClr val="000000"/>
                </a:solidFill>
                <a:effectLst/>
                <a:latin typeface="Times New Roman" panose="02020603050405020304" pitchFamily="18" charset="0"/>
              </a:rPr>
              <a:t> sınavlarının sorumluluk süresi maksimum 3 haftadır.</a:t>
            </a:r>
          </a:p>
          <a:p>
            <a:pPr algn="l"/>
            <a:r>
              <a:rPr lang="tr-TR" b="0" i="0" dirty="0">
                <a:solidFill>
                  <a:srgbClr val="000000"/>
                </a:solidFill>
                <a:effectLst/>
                <a:latin typeface="Times New Roman" panose="02020603050405020304" pitchFamily="18" charset="0"/>
              </a:rPr>
              <a:t>Vize sınavlarının sorumluluk süresi 6-7 haftadır.</a:t>
            </a:r>
          </a:p>
          <a:p>
            <a:pPr algn="l"/>
            <a:r>
              <a:rPr lang="tr-TR" b="0" i="0" dirty="0">
                <a:solidFill>
                  <a:srgbClr val="000000"/>
                </a:solidFill>
                <a:effectLst/>
                <a:latin typeface="Times New Roman" panose="02020603050405020304" pitchFamily="18" charset="0"/>
              </a:rPr>
              <a:t>Final sınavlarında öğrenciler 14 haftanın tamamından sorumlu olurlar.</a:t>
            </a:r>
          </a:p>
          <a:p>
            <a:pPr marL="0" indent="0" algn="l">
              <a:buNone/>
            </a:pPr>
            <a:r>
              <a:rPr lang="tr-TR" b="1" i="0" u="sng" dirty="0">
                <a:solidFill>
                  <a:srgbClr val="000000"/>
                </a:solidFill>
                <a:effectLst/>
                <a:latin typeface="Times New Roman" panose="02020603050405020304" pitchFamily="18" charset="0"/>
              </a:rPr>
              <a:t>Sınav süreleri</a:t>
            </a:r>
          </a:p>
          <a:p>
            <a:pPr algn="l"/>
            <a:r>
              <a:rPr lang="tr-TR" b="0" i="0" dirty="0" err="1">
                <a:solidFill>
                  <a:srgbClr val="000000"/>
                </a:solidFill>
                <a:effectLst/>
                <a:latin typeface="Times New Roman" panose="02020603050405020304" pitchFamily="18" charset="0"/>
              </a:rPr>
              <a:t>Quizler</a:t>
            </a:r>
            <a:r>
              <a:rPr lang="tr-TR" b="0" i="0" dirty="0">
                <a:solidFill>
                  <a:srgbClr val="000000"/>
                </a:solidFill>
                <a:effectLst/>
                <a:latin typeface="Times New Roman" panose="02020603050405020304" pitchFamily="18" charset="0"/>
              </a:rPr>
              <a:t> ders içerisinde maksimum 15 dk süreyle yapılmalıdır.</a:t>
            </a:r>
          </a:p>
          <a:p>
            <a:pPr algn="l"/>
            <a:r>
              <a:rPr lang="tr-TR" b="0" i="0" dirty="0">
                <a:solidFill>
                  <a:srgbClr val="000000"/>
                </a:solidFill>
                <a:effectLst/>
                <a:latin typeface="Times New Roman" panose="02020603050405020304" pitchFamily="18" charset="0"/>
              </a:rPr>
              <a:t>Vize ve finallerde süre ve soru sayısı ilişkisi göz önünde bulundurulmalıdır. (Az soru çok süre ya da çok-uzun soru az süre olmamalıdır)</a:t>
            </a:r>
          </a:p>
          <a:p>
            <a:pPr marL="0" indent="0" algn="l">
              <a:buNone/>
            </a:pPr>
            <a:endParaRPr lang="tr-TR" b="1" i="0" u="sng" dirty="0">
              <a:solidFill>
                <a:srgbClr val="000000"/>
              </a:solidFill>
              <a:effectLst/>
              <a:latin typeface="Times New Roman" panose="02020603050405020304" pitchFamily="18" charset="0"/>
            </a:endParaRPr>
          </a:p>
          <a:p>
            <a:pPr marL="0" indent="0" algn="l">
              <a:buNone/>
            </a:pPr>
            <a:endParaRPr lang="tr-TR" b="1" i="0" u="sng" dirty="0">
              <a:solidFill>
                <a:srgbClr val="000000"/>
              </a:solidFill>
              <a:effectLst/>
              <a:latin typeface="Times New Roman" panose="02020603050405020304" pitchFamily="18" charset="0"/>
            </a:endParaRPr>
          </a:p>
          <a:p>
            <a:endParaRPr lang="tr-TR" dirty="0"/>
          </a:p>
        </p:txBody>
      </p:sp>
    </p:spTree>
    <p:extLst>
      <p:ext uri="{BB962C8B-B14F-4D97-AF65-F5344CB8AC3E}">
        <p14:creationId xmlns:p14="http://schemas.microsoft.com/office/powerpoint/2010/main" val="546454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4" descr="metin içeren bir resim&#10;&#10;Açıklama otomatik olarak oluşturuldu">
            <a:extLst>
              <a:ext uri="{FF2B5EF4-FFF2-40B4-BE49-F238E27FC236}">
                <a16:creationId xmlns:a16="http://schemas.microsoft.com/office/drawing/2014/main" id="{0D24EA67-76DD-A152-A00F-67FBEF5D62AF}"/>
              </a:ext>
            </a:extLst>
          </p:cNvPr>
          <p:cNvPicPr>
            <a:picLocks noChangeAspect="1"/>
          </p:cNvPicPr>
          <p:nvPr/>
        </p:nvPicPr>
        <p:blipFill>
          <a:blip r:embed="rId2"/>
          <a:stretch>
            <a:fillRect/>
          </a:stretch>
        </p:blipFill>
        <p:spPr>
          <a:xfrm>
            <a:off x="0" y="0"/>
            <a:ext cx="12192000" cy="6858000"/>
          </a:xfrm>
          <a:prstGeom prst="rect">
            <a:avLst/>
          </a:prstGeom>
        </p:spPr>
      </p:pic>
      <p:sp>
        <p:nvSpPr>
          <p:cNvPr id="2" name="Başlık 1">
            <a:extLst>
              <a:ext uri="{FF2B5EF4-FFF2-40B4-BE49-F238E27FC236}">
                <a16:creationId xmlns:a16="http://schemas.microsoft.com/office/drawing/2014/main" id="{5BE990FA-9A7B-B630-0332-32CD602D9034}"/>
              </a:ext>
            </a:extLst>
          </p:cNvPr>
          <p:cNvSpPr>
            <a:spLocks noGrp="1"/>
          </p:cNvSpPr>
          <p:nvPr>
            <p:ph type="title"/>
          </p:nvPr>
        </p:nvSpPr>
        <p:spPr>
          <a:xfrm>
            <a:off x="3511296" y="499427"/>
            <a:ext cx="7659624" cy="1325563"/>
          </a:xfrm>
        </p:spPr>
        <p:txBody>
          <a:bodyPr>
            <a:normAutofit fontScale="90000"/>
          </a:bodyPr>
          <a:lstStyle/>
          <a:p>
            <a:pPr algn="ctr"/>
            <a:r>
              <a:rPr lang="tr-TR" b="0" i="0" dirty="0">
                <a:solidFill>
                  <a:srgbClr val="000000"/>
                </a:solidFill>
                <a:effectLst/>
                <a:latin typeface="Times New Roman" panose="02020603050405020304" pitchFamily="18" charset="0"/>
              </a:rPr>
              <a:t>Süreç Temelli Ölçme Sistemlerinde Sınavlara Yönelik Açıklamalar</a:t>
            </a:r>
            <a:endParaRPr lang="tr-TR" dirty="0"/>
          </a:p>
        </p:txBody>
      </p:sp>
      <p:sp>
        <p:nvSpPr>
          <p:cNvPr id="3" name="İçerik Yer Tutucusu 2">
            <a:extLst>
              <a:ext uri="{FF2B5EF4-FFF2-40B4-BE49-F238E27FC236}">
                <a16:creationId xmlns:a16="http://schemas.microsoft.com/office/drawing/2014/main" id="{3895A1C4-9593-2652-AFBB-178C549C95A3}"/>
              </a:ext>
            </a:extLst>
          </p:cNvPr>
          <p:cNvSpPr>
            <a:spLocks noGrp="1"/>
          </p:cNvSpPr>
          <p:nvPr>
            <p:ph idx="1"/>
          </p:nvPr>
        </p:nvSpPr>
        <p:spPr/>
        <p:txBody>
          <a:bodyPr>
            <a:normAutofit/>
          </a:bodyPr>
          <a:lstStyle/>
          <a:p>
            <a:pPr marL="0" indent="0" algn="l">
              <a:buNone/>
            </a:pPr>
            <a:r>
              <a:rPr lang="tr-TR" b="1" i="0" u="sng" dirty="0">
                <a:solidFill>
                  <a:srgbClr val="000000"/>
                </a:solidFill>
                <a:effectLst/>
                <a:latin typeface="Times New Roman" panose="02020603050405020304" pitchFamily="18" charset="0"/>
              </a:rPr>
              <a:t>Soru sayıları</a:t>
            </a:r>
          </a:p>
          <a:p>
            <a:pPr algn="l"/>
            <a:r>
              <a:rPr lang="tr-TR" b="0" i="0" dirty="0" err="1">
                <a:solidFill>
                  <a:srgbClr val="000000"/>
                </a:solidFill>
                <a:effectLst/>
                <a:latin typeface="Times New Roman" panose="02020603050405020304" pitchFamily="18" charset="0"/>
              </a:rPr>
              <a:t>Quizler</a:t>
            </a:r>
            <a:r>
              <a:rPr lang="tr-TR" b="0" i="0" dirty="0">
                <a:solidFill>
                  <a:srgbClr val="000000"/>
                </a:solidFill>
                <a:effectLst/>
                <a:latin typeface="Times New Roman" panose="02020603050405020304" pitchFamily="18" charset="0"/>
              </a:rPr>
              <a:t> için -test yapılacaksa- minimum 10 soru maksimum 15 soru sorulmalıdır. Açık uçlu sorulacaksa kısa yanıtlı 5, uzun yanıtlı 1-2 soru ile sınırlandırılması önerilir.</a:t>
            </a:r>
          </a:p>
          <a:p>
            <a:pPr algn="l"/>
            <a:r>
              <a:rPr lang="tr-TR" b="0" i="0" dirty="0">
                <a:solidFill>
                  <a:srgbClr val="000000"/>
                </a:solidFill>
                <a:effectLst/>
                <a:latin typeface="Times New Roman" panose="02020603050405020304" pitchFamily="18" charset="0"/>
              </a:rPr>
              <a:t>Vize ve Final sınavlarında çoktan seçmeli test uygulanacaksa minimum 25 soru sorulmalıdır.</a:t>
            </a:r>
          </a:p>
          <a:p>
            <a:pPr marL="0" indent="0" algn="l">
              <a:buNone/>
            </a:pPr>
            <a:endParaRPr lang="tr-TR" b="1" i="0" u="sng" dirty="0">
              <a:solidFill>
                <a:srgbClr val="000000"/>
              </a:solidFill>
              <a:effectLst/>
              <a:latin typeface="Times New Roman" panose="02020603050405020304" pitchFamily="18" charset="0"/>
            </a:endParaRPr>
          </a:p>
          <a:p>
            <a:pPr marL="0" indent="0" algn="l">
              <a:buNone/>
            </a:pPr>
            <a:endParaRPr lang="tr-TR" b="1" i="0" u="sng" dirty="0">
              <a:solidFill>
                <a:srgbClr val="000000"/>
              </a:solidFill>
              <a:effectLst/>
              <a:latin typeface="Times New Roman" panose="02020603050405020304" pitchFamily="18" charset="0"/>
            </a:endParaRPr>
          </a:p>
          <a:p>
            <a:endParaRPr lang="tr-TR" dirty="0"/>
          </a:p>
        </p:txBody>
      </p:sp>
    </p:spTree>
    <p:extLst>
      <p:ext uri="{BB962C8B-B14F-4D97-AF65-F5344CB8AC3E}">
        <p14:creationId xmlns:p14="http://schemas.microsoft.com/office/powerpoint/2010/main" val="7360185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4" descr="metin içeren bir resim&#10;&#10;Açıklama otomatik olarak oluşturuldu">
            <a:extLst>
              <a:ext uri="{FF2B5EF4-FFF2-40B4-BE49-F238E27FC236}">
                <a16:creationId xmlns:a16="http://schemas.microsoft.com/office/drawing/2014/main" id="{0E88D1D2-F261-7EB7-D17C-8F555D58DF1E}"/>
              </a:ext>
            </a:extLst>
          </p:cNvPr>
          <p:cNvPicPr>
            <a:picLocks noChangeAspect="1"/>
          </p:cNvPicPr>
          <p:nvPr/>
        </p:nvPicPr>
        <p:blipFill>
          <a:blip r:embed="rId2"/>
          <a:stretch>
            <a:fillRect/>
          </a:stretch>
        </p:blipFill>
        <p:spPr>
          <a:xfrm>
            <a:off x="0" y="0"/>
            <a:ext cx="12192000" cy="6858000"/>
          </a:xfrm>
          <a:prstGeom prst="rect">
            <a:avLst/>
          </a:prstGeom>
        </p:spPr>
      </p:pic>
      <p:sp>
        <p:nvSpPr>
          <p:cNvPr id="2" name="Başlık 1">
            <a:extLst>
              <a:ext uri="{FF2B5EF4-FFF2-40B4-BE49-F238E27FC236}">
                <a16:creationId xmlns:a16="http://schemas.microsoft.com/office/drawing/2014/main" id="{5BE990FA-9A7B-B630-0332-32CD602D9034}"/>
              </a:ext>
            </a:extLst>
          </p:cNvPr>
          <p:cNvSpPr>
            <a:spLocks noGrp="1"/>
          </p:cNvSpPr>
          <p:nvPr>
            <p:ph type="title"/>
          </p:nvPr>
        </p:nvSpPr>
        <p:spPr>
          <a:xfrm>
            <a:off x="3236976" y="499427"/>
            <a:ext cx="7933944" cy="1325563"/>
          </a:xfrm>
        </p:spPr>
        <p:txBody>
          <a:bodyPr>
            <a:normAutofit fontScale="90000"/>
          </a:bodyPr>
          <a:lstStyle/>
          <a:p>
            <a:pPr algn="ctr"/>
            <a:r>
              <a:rPr lang="tr-TR" b="0" i="0" dirty="0">
                <a:solidFill>
                  <a:srgbClr val="000000"/>
                </a:solidFill>
                <a:effectLst/>
                <a:latin typeface="Times New Roman" panose="02020603050405020304" pitchFamily="18" charset="0"/>
              </a:rPr>
              <a:t>Süreç Temelli Ölçme Sistemlerinde Sınavlara Yönelik Açıklamalar</a:t>
            </a:r>
            <a:endParaRPr lang="tr-TR" dirty="0"/>
          </a:p>
        </p:txBody>
      </p:sp>
      <p:sp>
        <p:nvSpPr>
          <p:cNvPr id="3" name="İçerik Yer Tutucusu 2">
            <a:extLst>
              <a:ext uri="{FF2B5EF4-FFF2-40B4-BE49-F238E27FC236}">
                <a16:creationId xmlns:a16="http://schemas.microsoft.com/office/drawing/2014/main" id="{3895A1C4-9593-2652-AFBB-178C549C95A3}"/>
              </a:ext>
            </a:extLst>
          </p:cNvPr>
          <p:cNvSpPr>
            <a:spLocks noGrp="1"/>
          </p:cNvSpPr>
          <p:nvPr>
            <p:ph idx="1"/>
          </p:nvPr>
        </p:nvSpPr>
        <p:spPr/>
        <p:txBody>
          <a:bodyPr>
            <a:normAutofit fontScale="85000" lnSpcReduction="20000"/>
          </a:bodyPr>
          <a:lstStyle/>
          <a:p>
            <a:pPr marL="0" indent="0" algn="l">
              <a:buNone/>
            </a:pPr>
            <a:r>
              <a:rPr lang="tr-TR" b="1" i="0" u="sng" dirty="0">
                <a:solidFill>
                  <a:srgbClr val="000000"/>
                </a:solidFill>
                <a:effectLst/>
                <a:latin typeface="Times New Roman" panose="02020603050405020304" pitchFamily="18" charset="0"/>
              </a:rPr>
              <a:t>Soru türleri</a:t>
            </a:r>
          </a:p>
          <a:p>
            <a:pPr algn="l"/>
            <a:r>
              <a:rPr lang="tr-TR" b="0" i="0" dirty="0">
                <a:solidFill>
                  <a:srgbClr val="000000"/>
                </a:solidFill>
                <a:effectLst/>
                <a:latin typeface="Times New Roman" panose="02020603050405020304" pitchFamily="18" charset="0"/>
              </a:rPr>
              <a:t>Sınavların soru türleri ne olursa olsun farklı güçlük düzeylerinde sorulardan oluşması hedeflenmelidir.</a:t>
            </a:r>
          </a:p>
          <a:p>
            <a:pPr marL="0" indent="0" algn="l">
              <a:buNone/>
            </a:pPr>
            <a:r>
              <a:rPr lang="tr-TR" b="0" i="0" dirty="0">
                <a:solidFill>
                  <a:srgbClr val="000000"/>
                </a:solidFill>
                <a:effectLst/>
                <a:latin typeface="Times New Roman" panose="02020603050405020304" pitchFamily="18" charset="0"/>
              </a:rPr>
              <a:t>a) Çoktan seçmeli</a:t>
            </a:r>
          </a:p>
          <a:p>
            <a:pPr marL="0" indent="0" algn="l">
              <a:buNone/>
            </a:pPr>
            <a:r>
              <a:rPr lang="tr-TR" b="0" i="0" dirty="0">
                <a:solidFill>
                  <a:srgbClr val="000000"/>
                </a:solidFill>
                <a:effectLst/>
                <a:latin typeface="Times New Roman" panose="02020603050405020304" pitchFamily="18" charset="0"/>
              </a:rPr>
              <a:t>Testler 5 şıklı olmalıdır.</a:t>
            </a:r>
          </a:p>
          <a:p>
            <a:pPr marL="0" indent="0" algn="l">
              <a:buNone/>
            </a:pPr>
            <a:r>
              <a:rPr lang="tr-TR" b="0" i="0" dirty="0">
                <a:solidFill>
                  <a:srgbClr val="000000"/>
                </a:solidFill>
                <a:effectLst/>
                <a:latin typeface="Times New Roman" panose="02020603050405020304" pitchFamily="18" charset="0"/>
              </a:rPr>
              <a:t>Doğru- yanlış sorusu sorulmamalıdır.</a:t>
            </a:r>
          </a:p>
          <a:p>
            <a:pPr marL="0" indent="0" algn="l">
              <a:buNone/>
            </a:pPr>
            <a:r>
              <a:rPr lang="tr-TR" b="0" i="0" dirty="0">
                <a:solidFill>
                  <a:srgbClr val="000000"/>
                </a:solidFill>
                <a:effectLst/>
                <a:latin typeface="Times New Roman" panose="02020603050405020304" pitchFamily="18" charset="0"/>
              </a:rPr>
              <a:t>ÖGEK sayfasında çoktan seçmeli soru yazma ile ilgili belgelere ulaşılabilir.</a:t>
            </a:r>
          </a:p>
          <a:p>
            <a:pPr marL="0" indent="0" algn="l">
              <a:buNone/>
            </a:pPr>
            <a:r>
              <a:rPr lang="tr-TR" b="0" i="0" dirty="0">
                <a:solidFill>
                  <a:srgbClr val="000000"/>
                </a:solidFill>
                <a:effectLst/>
                <a:latin typeface="Times New Roman" panose="02020603050405020304" pitchFamily="18" charset="0"/>
              </a:rPr>
              <a:t>b) Açık uçlu</a:t>
            </a:r>
          </a:p>
          <a:p>
            <a:pPr algn="l"/>
            <a:r>
              <a:rPr lang="tr-TR" b="0" i="0" dirty="0">
                <a:solidFill>
                  <a:srgbClr val="000000"/>
                </a:solidFill>
                <a:effectLst/>
                <a:latin typeface="Times New Roman" panose="02020603050405020304" pitchFamily="18" charset="0"/>
              </a:rPr>
              <a:t>Açık uçlu sınavlarda sorular arasında bağlantı olmamalıdır. Örneğin 1. soruda bir hastalığı sorduğunuzda 2.3 ve 4. soruları bu hastalığa göre yanıtlayınız gibi bir soru hatalıdır. Öğrenci 1. soruyu yanlış yaptığında tüm sınavda hatalı cevaplar verecektir. Bu nedenle sorular birbirinden bağımsız olmalıdır. İlişkili soru kurgusu 1. sorunun altına a) b) alt sorularıyla oluşturulmalıdır.</a:t>
            </a:r>
          </a:p>
          <a:p>
            <a:pPr marL="0" indent="0" algn="l">
              <a:buNone/>
            </a:pPr>
            <a:endParaRPr lang="tr-TR" b="1" i="0" u="sng" dirty="0">
              <a:solidFill>
                <a:srgbClr val="000000"/>
              </a:solidFill>
              <a:effectLst/>
              <a:latin typeface="Times New Roman" panose="02020603050405020304" pitchFamily="18" charset="0"/>
            </a:endParaRPr>
          </a:p>
          <a:p>
            <a:pPr marL="0" indent="0" algn="l">
              <a:buNone/>
            </a:pPr>
            <a:endParaRPr lang="tr-TR" b="1" i="0" u="sng" dirty="0">
              <a:solidFill>
                <a:srgbClr val="000000"/>
              </a:solidFill>
              <a:effectLst/>
              <a:latin typeface="Times New Roman" panose="02020603050405020304" pitchFamily="18" charset="0"/>
            </a:endParaRPr>
          </a:p>
          <a:p>
            <a:endParaRPr lang="tr-TR" dirty="0"/>
          </a:p>
        </p:txBody>
      </p:sp>
    </p:spTree>
    <p:extLst>
      <p:ext uri="{BB962C8B-B14F-4D97-AF65-F5344CB8AC3E}">
        <p14:creationId xmlns:p14="http://schemas.microsoft.com/office/powerpoint/2010/main" val="37869290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4" descr="metin içeren bir resim&#10;&#10;Açıklama otomatik olarak oluşturuldu">
            <a:extLst>
              <a:ext uri="{FF2B5EF4-FFF2-40B4-BE49-F238E27FC236}">
                <a16:creationId xmlns:a16="http://schemas.microsoft.com/office/drawing/2014/main" id="{D27882F1-19EC-5FA8-72B8-6EFBDA58D2EA}"/>
              </a:ext>
            </a:extLst>
          </p:cNvPr>
          <p:cNvPicPr>
            <a:picLocks noChangeAspect="1"/>
          </p:cNvPicPr>
          <p:nvPr/>
        </p:nvPicPr>
        <p:blipFill>
          <a:blip r:embed="rId2"/>
          <a:stretch>
            <a:fillRect/>
          </a:stretch>
        </p:blipFill>
        <p:spPr>
          <a:xfrm>
            <a:off x="0" y="0"/>
            <a:ext cx="12192000" cy="6858000"/>
          </a:xfrm>
          <a:prstGeom prst="rect">
            <a:avLst/>
          </a:prstGeom>
        </p:spPr>
      </p:pic>
      <p:sp>
        <p:nvSpPr>
          <p:cNvPr id="2" name="Başlık 1">
            <a:extLst>
              <a:ext uri="{FF2B5EF4-FFF2-40B4-BE49-F238E27FC236}">
                <a16:creationId xmlns:a16="http://schemas.microsoft.com/office/drawing/2014/main" id="{5BE990FA-9A7B-B630-0332-32CD602D9034}"/>
              </a:ext>
            </a:extLst>
          </p:cNvPr>
          <p:cNvSpPr>
            <a:spLocks noGrp="1"/>
          </p:cNvSpPr>
          <p:nvPr>
            <p:ph type="title"/>
          </p:nvPr>
        </p:nvSpPr>
        <p:spPr>
          <a:xfrm>
            <a:off x="3675888" y="499427"/>
            <a:ext cx="7495032" cy="1325563"/>
          </a:xfrm>
        </p:spPr>
        <p:txBody>
          <a:bodyPr>
            <a:normAutofit fontScale="90000"/>
          </a:bodyPr>
          <a:lstStyle/>
          <a:p>
            <a:pPr algn="ctr"/>
            <a:r>
              <a:rPr lang="tr-TR" b="0" i="0" dirty="0">
                <a:solidFill>
                  <a:srgbClr val="000000"/>
                </a:solidFill>
                <a:effectLst/>
                <a:latin typeface="Times New Roman" panose="02020603050405020304" pitchFamily="18" charset="0"/>
              </a:rPr>
              <a:t>Süreç Temelli Ölçme Sistemlerinde Sınavlara Yönelik Açıklamalar</a:t>
            </a:r>
            <a:endParaRPr lang="tr-TR" dirty="0"/>
          </a:p>
        </p:txBody>
      </p:sp>
      <p:sp>
        <p:nvSpPr>
          <p:cNvPr id="3" name="İçerik Yer Tutucusu 2">
            <a:extLst>
              <a:ext uri="{FF2B5EF4-FFF2-40B4-BE49-F238E27FC236}">
                <a16:creationId xmlns:a16="http://schemas.microsoft.com/office/drawing/2014/main" id="{3895A1C4-9593-2652-AFBB-178C549C95A3}"/>
              </a:ext>
            </a:extLst>
          </p:cNvPr>
          <p:cNvSpPr>
            <a:spLocks noGrp="1"/>
          </p:cNvSpPr>
          <p:nvPr>
            <p:ph idx="1"/>
          </p:nvPr>
        </p:nvSpPr>
        <p:spPr/>
        <p:txBody>
          <a:bodyPr>
            <a:normAutofit/>
          </a:bodyPr>
          <a:lstStyle/>
          <a:p>
            <a:pPr marL="0" indent="0" algn="l">
              <a:buNone/>
            </a:pPr>
            <a:r>
              <a:rPr lang="tr-TR" b="1" i="0" u="sng" dirty="0">
                <a:solidFill>
                  <a:srgbClr val="000000"/>
                </a:solidFill>
                <a:effectLst/>
                <a:latin typeface="Times New Roman" panose="02020603050405020304" pitchFamily="18" charset="0"/>
              </a:rPr>
              <a:t>Ödevler</a:t>
            </a:r>
          </a:p>
          <a:p>
            <a:pPr algn="l"/>
            <a:r>
              <a:rPr lang="tr-TR" b="0" i="0" dirty="0">
                <a:solidFill>
                  <a:srgbClr val="000000"/>
                </a:solidFill>
                <a:effectLst/>
                <a:latin typeface="Times New Roman" panose="02020603050405020304" pitchFamily="18" charset="0"/>
              </a:rPr>
              <a:t>Ödev veya proje verildiğinde </a:t>
            </a:r>
            <a:r>
              <a:rPr lang="tr-TR" b="0" i="0" dirty="0" err="1">
                <a:solidFill>
                  <a:srgbClr val="000000"/>
                </a:solidFill>
                <a:effectLst/>
                <a:latin typeface="Times New Roman" panose="02020603050405020304" pitchFamily="18" charset="0"/>
              </a:rPr>
              <a:t>prolize</a:t>
            </a:r>
            <a:r>
              <a:rPr lang="tr-TR" b="0" i="0" dirty="0">
                <a:solidFill>
                  <a:srgbClr val="000000"/>
                </a:solidFill>
                <a:effectLst/>
                <a:latin typeface="Times New Roman" panose="02020603050405020304" pitchFamily="18" charset="0"/>
              </a:rPr>
              <a:t> tek soru olarak girilmelidir</a:t>
            </a:r>
          </a:p>
          <a:p>
            <a:pPr algn="l"/>
            <a:r>
              <a:rPr lang="tr-TR" b="0" i="0" dirty="0">
                <a:solidFill>
                  <a:srgbClr val="000000"/>
                </a:solidFill>
                <a:effectLst/>
                <a:latin typeface="Times New Roman" panose="02020603050405020304" pitchFamily="18" charset="0"/>
              </a:rPr>
              <a:t>Ancak ödev puanlama kriterleri rubrik formda detaylı açıklanmalıdır</a:t>
            </a:r>
          </a:p>
          <a:p>
            <a:pPr algn="l"/>
            <a:r>
              <a:rPr lang="tr-TR" b="0" i="0" dirty="0">
                <a:solidFill>
                  <a:srgbClr val="000000"/>
                </a:solidFill>
                <a:effectLst/>
                <a:latin typeface="Times New Roman" panose="02020603050405020304" pitchFamily="18" charset="0"/>
              </a:rPr>
              <a:t>Ev içi çalışma, sınıf içi çalışma gibi seçenekler değerlendirmede kullanılabilir.</a:t>
            </a:r>
          </a:p>
          <a:p>
            <a:pPr marL="0" indent="0" algn="l">
              <a:buNone/>
            </a:pPr>
            <a:endParaRPr lang="tr-TR" b="1" i="0" u="sng" dirty="0">
              <a:solidFill>
                <a:srgbClr val="000000"/>
              </a:solidFill>
              <a:effectLst/>
              <a:latin typeface="Times New Roman" panose="02020603050405020304" pitchFamily="18" charset="0"/>
            </a:endParaRPr>
          </a:p>
          <a:p>
            <a:pPr marL="0" indent="0" algn="l">
              <a:buNone/>
            </a:pPr>
            <a:endParaRPr lang="tr-TR" b="1" i="0" u="sng" dirty="0">
              <a:solidFill>
                <a:srgbClr val="000000"/>
              </a:solidFill>
              <a:effectLst/>
              <a:latin typeface="Times New Roman" panose="02020603050405020304" pitchFamily="18" charset="0"/>
            </a:endParaRPr>
          </a:p>
          <a:p>
            <a:endParaRPr lang="tr-TR" dirty="0"/>
          </a:p>
        </p:txBody>
      </p:sp>
    </p:spTree>
    <p:extLst>
      <p:ext uri="{BB962C8B-B14F-4D97-AF65-F5344CB8AC3E}">
        <p14:creationId xmlns:p14="http://schemas.microsoft.com/office/powerpoint/2010/main" val="3834310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sp>
        <p:nvSpPr>
          <p:cNvPr id="3" name="Metin kutusu 2"/>
          <p:cNvSpPr txBox="1"/>
          <p:nvPr/>
        </p:nvSpPr>
        <p:spPr>
          <a:xfrm>
            <a:off x="666517" y="1720840"/>
            <a:ext cx="10445578" cy="4524315"/>
          </a:xfrm>
          <a:prstGeom prst="rect">
            <a:avLst/>
          </a:prstGeom>
          <a:noFill/>
        </p:spPr>
        <p:txBody>
          <a:bodyPr wrap="square" rtlCol="0">
            <a:spAutoFit/>
          </a:bodyPr>
          <a:lstStyle/>
          <a:p>
            <a:pPr marL="342900" indent="-342900" algn="just">
              <a:lnSpc>
                <a:spcPct val="200000"/>
              </a:lnSpc>
              <a:buFont typeface="Arial" panose="020B0604020202020204" pitchFamily="34" charset="0"/>
              <a:buChar char="•"/>
            </a:pPr>
            <a:r>
              <a:rPr lang="tr-TR" sz="2400" i="1" dirty="0">
                <a:latin typeface="Cambria" panose="02040503050406030204" pitchFamily="18" charset="0"/>
                <a:ea typeface="Cambria" panose="02040503050406030204" pitchFamily="18" charset="0"/>
              </a:rPr>
              <a:t>«…sonuç odaklı sınav uygulamalarından kaçınılmalıdır.» </a:t>
            </a:r>
            <a:r>
              <a:rPr lang="tr-TR" sz="2400" dirty="0">
                <a:latin typeface="Cambria" panose="02040503050406030204" pitchFamily="18" charset="0"/>
                <a:ea typeface="Cambria" panose="02040503050406030204" pitchFamily="18" charset="0"/>
              </a:rPr>
              <a:t>ifadesi sonuçlara daha az önem verelim anlamına </a:t>
            </a:r>
            <a:r>
              <a:rPr lang="tr-TR" sz="2400" b="1" dirty="0">
                <a:latin typeface="Cambria" panose="02040503050406030204" pitchFamily="18" charset="0"/>
                <a:ea typeface="Cambria" panose="02040503050406030204" pitchFamily="18" charset="0"/>
              </a:rPr>
              <a:t>gelmemektedir. </a:t>
            </a:r>
          </a:p>
          <a:p>
            <a:pPr marL="342900" indent="-342900" algn="just">
              <a:lnSpc>
                <a:spcPct val="200000"/>
              </a:lnSpc>
              <a:buFont typeface="Arial" panose="020B0604020202020204" pitchFamily="34" charset="0"/>
              <a:buChar char="•"/>
            </a:pPr>
            <a:r>
              <a:rPr lang="tr-TR" sz="2400" dirty="0">
                <a:latin typeface="Cambria" panose="02040503050406030204" pitchFamily="18" charset="0"/>
                <a:ea typeface="Cambria" panose="02040503050406030204" pitchFamily="18" charset="0"/>
              </a:rPr>
              <a:t>Geleneksel/klasik yöntemleri terk ederek yalnızca tamamlayıcı ölçme ve değerlendirme yöntemlerini kullanalım anlamına </a:t>
            </a:r>
            <a:r>
              <a:rPr lang="tr-TR" sz="2400" b="1" dirty="0">
                <a:latin typeface="Cambria" panose="02040503050406030204" pitchFamily="18" charset="0"/>
                <a:ea typeface="Cambria" panose="02040503050406030204" pitchFamily="18" charset="0"/>
              </a:rPr>
              <a:t>gelmemektedir.</a:t>
            </a:r>
          </a:p>
          <a:p>
            <a:pPr marL="342900" lvl="0" indent="-342900" algn="just">
              <a:lnSpc>
                <a:spcPct val="200000"/>
              </a:lnSpc>
              <a:buFont typeface="Arial" panose="020B0604020202020204" pitchFamily="34" charset="0"/>
              <a:buChar char="•"/>
            </a:pPr>
            <a:r>
              <a:rPr lang="tr-TR" altLang="tr-TR" sz="2400" dirty="0">
                <a:latin typeface="Cambria" panose="02040503050406030204" pitchFamily="18" charset="0"/>
                <a:ea typeface="Cambria" panose="02040503050406030204" pitchFamily="18" charset="0"/>
              </a:rPr>
              <a:t>Süreç Temelli değerlendirme puan verme odaklı </a:t>
            </a:r>
            <a:r>
              <a:rPr lang="tr-TR" altLang="tr-TR" sz="2400" b="1" dirty="0">
                <a:latin typeface="Cambria" panose="02040503050406030204" pitchFamily="18" charset="0"/>
                <a:ea typeface="Cambria" panose="02040503050406030204" pitchFamily="18" charset="0"/>
              </a:rPr>
              <a:t>değil,</a:t>
            </a:r>
            <a:r>
              <a:rPr lang="tr-TR" altLang="tr-TR" sz="2400" dirty="0">
                <a:latin typeface="Cambria" panose="02040503050406030204" pitchFamily="18" charset="0"/>
                <a:ea typeface="Cambria" panose="02040503050406030204" pitchFamily="18" charset="0"/>
              </a:rPr>
              <a:t> öğrencinin öğrenmesi için tasarlanmış bir sistemdir.</a:t>
            </a:r>
            <a:endParaRPr lang="tr-TR" sz="2400" b="1" dirty="0">
              <a:latin typeface="Cambria" panose="02040503050406030204" pitchFamily="18" charset="0"/>
              <a:ea typeface="Cambria" panose="02040503050406030204" pitchFamily="18" charset="0"/>
            </a:endParaRPr>
          </a:p>
        </p:txBody>
      </p:sp>
      <p:sp>
        <p:nvSpPr>
          <p:cNvPr id="2" name="Metin kutusu 1"/>
          <p:cNvSpPr txBox="1"/>
          <p:nvPr/>
        </p:nvSpPr>
        <p:spPr>
          <a:xfrm>
            <a:off x="2009015" y="1406444"/>
            <a:ext cx="7404528" cy="461665"/>
          </a:xfrm>
          <a:prstGeom prst="rect">
            <a:avLst/>
          </a:prstGeom>
          <a:noFill/>
        </p:spPr>
        <p:txBody>
          <a:bodyPr wrap="none" rtlCol="0">
            <a:spAutoFit/>
          </a:bodyPr>
          <a:lstStyle/>
          <a:p>
            <a:r>
              <a:rPr lang="tr-TR" sz="2400" b="1" dirty="0">
                <a:solidFill>
                  <a:srgbClr val="FF0000"/>
                </a:solidFill>
                <a:latin typeface="Cambria" panose="02040503050406030204" pitchFamily="18" charset="0"/>
                <a:ea typeface="Cambria" panose="02040503050406030204" pitchFamily="18" charset="0"/>
              </a:rPr>
              <a:t>Süreç Temelli Ölçme ve Değerlendirme ne </a:t>
            </a:r>
            <a:r>
              <a:rPr lang="tr-TR" sz="2400" b="1" u="sng" dirty="0">
                <a:solidFill>
                  <a:srgbClr val="FF0000"/>
                </a:solidFill>
                <a:latin typeface="Cambria" panose="02040503050406030204" pitchFamily="18" charset="0"/>
                <a:ea typeface="Cambria" panose="02040503050406030204" pitchFamily="18" charset="0"/>
              </a:rPr>
              <a:t>değildir</a:t>
            </a:r>
            <a:r>
              <a:rPr lang="tr-TR" sz="2400" b="1" dirty="0">
                <a:solidFill>
                  <a:srgbClr val="FF0000"/>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1286691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sp>
        <p:nvSpPr>
          <p:cNvPr id="3" name="Metin kutusu 2"/>
          <p:cNvSpPr txBox="1"/>
          <p:nvPr/>
        </p:nvSpPr>
        <p:spPr>
          <a:xfrm>
            <a:off x="651913" y="1833265"/>
            <a:ext cx="10445578" cy="4524315"/>
          </a:xfrm>
          <a:prstGeom prst="rect">
            <a:avLst/>
          </a:prstGeom>
          <a:noFill/>
        </p:spPr>
        <p:txBody>
          <a:bodyPr wrap="square" rtlCol="0">
            <a:spAutoFit/>
          </a:bodyPr>
          <a:lstStyle/>
          <a:p>
            <a:pPr marL="342900" lvl="0" indent="-342900" algn="just" eaLnBrk="0" fontAlgn="base" hangingPunct="0">
              <a:lnSpc>
                <a:spcPct val="200000"/>
              </a:lnSpc>
              <a:spcBef>
                <a:spcPct val="0"/>
              </a:spcBef>
              <a:spcAft>
                <a:spcPct val="0"/>
              </a:spcAft>
              <a:buFont typeface="Arial" panose="020B0604020202020204" pitchFamily="34" charset="0"/>
              <a:buChar char="•"/>
            </a:pPr>
            <a:r>
              <a:rPr lang="tr-TR" altLang="tr-TR" sz="2400" dirty="0">
                <a:latin typeface="Cambria" panose="02040503050406030204" pitchFamily="18" charset="0"/>
                <a:ea typeface="Cambria" panose="02040503050406030204" pitchFamily="18" charset="0"/>
              </a:rPr>
              <a:t>Süreç Temelli değerlendirme yalnızca öğretmenin yaptığı bir şey </a:t>
            </a:r>
            <a:r>
              <a:rPr lang="tr-TR" altLang="tr-TR" sz="2400" b="1" u="sng" dirty="0">
                <a:latin typeface="Cambria" panose="02040503050406030204" pitchFamily="18" charset="0"/>
                <a:ea typeface="Cambria" panose="02040503050406030204" pitchFamily="18" charset="0"/>
              </a:rPr>
              <a:t>değildir</a:t>
            </a:r>
            <a:r>
              <a:rPr lang="tr-TR" altLang="tr-TR" sz="2400" dirty="0">
                <a:latin typeface="Cambria" panose="02040503050406030204" pitchFamily="18" charset="0"/>
                <a:ea typeface="Cambria" panose="02040503050406030204" pitchFamily="18" charset="0"/>
              </a:rPr>
              <a:t>.</a:t>
            </a:r>
          </a:p>
          <a:p>
            <a:pPr marL="342900" indent="-342900" algn="just" eaLnBrk="0" fontAlgn="base" hangingPunct="0">
              <a:lnSpc>
                <a:spcPct val="200000"/>
              </a:lnSpc>
              <a:spcBef>
                <a:spcPct val="0"/>
              </a:spcBef>
              <a:spcAft>
                <a:spcPct val="0"/>
              </a:spcAft>
              <a:buFont typeface="Arial" panose="020B0604020202020204" pitchFamily="34" charset="0"/>
              <a:buChar char="•"/>
            </a:pPr>
            <a:r>
              <a:rPr lang="tr-TR" altLang="tr-TR" sz="2400" dirty="0">
                <a:latin typeface="Cambria" panose="02040503050406030204" pitchFamily="18" charset="0"/>
                <a:ea typeface="Cambria" panose="02040503050406030204" pitchFamily="18" charset="0"/>
              </a:rPr>
              <a:t>Süreç Temelli değerlendirme herkese aynı dönütü vermek </a:t>
            </a:r>
            <a:r>
              <a:rPr lang="tr-TR" altLang="tr-TR" sz="2400" b="1" u="sng" dirty="0">
                <a:latin typeface="Cambria" panose="02040503050406030204" pitchFamily="18" charset="0"/>
                <a:ea typeface="Cambria" panose="02040503050406030204" pitchFamily="18" charset="0"/>
              </a:rPr>
              <a:t>değildir</a:t>
            </a:r>
            <a:r>
              <a:rPr lang="tr-TR" altLang="tr-TR" sz="2400" dirty="0">
                <a:latin typeface="Cambria" panose="02040503050406030204" pitchFamily="18" charset="0"/>
                <a:ea typeface="Cambria" panose="02040503050406030204" pitchFamily="18" charset="0"/>
              </a:rPr>
              <a:t>.</a:t>
            </a:r>
          </a:p>
          <a:p>
            <a:pPr marL="342900" lvl="0" indent="-342900" algn="just" eaLnBrk="0" fontAlgn="base" hangingPunct="0">
              <a:lnSpc>
                <a:spcPct val="200000"/>
              </a:lnSpc>
              <a:spcBef>
                <a:spcPct val="0"/>
              </a:spcBef>
              <a:spcAft>
                <a:spcPct val="0"/>
              </a:spcAft>
              <a:buFont typeface="Arial" panose="020B0604020202020204" pitchFamily="34" charset="0"/>
              <a:buChar char="•"/>
            </a:pPr>
            <a:r>
              <a:rPr lang="tr-TR" altLang="tr-TR" sz="2400" dirty="0">
                <a:latin typeface="Cambria" panose="02040503050406030204" pitchFamily="18" charset="0"/>
                <a:ea typeface="Cambria" panose="02040503050406030204" pitchFamily="18" charset="0"/>
              </a:rPr>
              <a:t>Süreç Temelli değerlendirme ara ara küçük sınav yapmak </a:t>
            </a:r>
            <a:r>
              <a:rPr lang="tr-TR" altLang="tr-TR" sz="2400" b="1" u="sng" dirty="0">
                <a:latin typeface="Cambria" panose="02040503050406030204" pitchFamily="18" charset="0"/>
                <a:ea typeface="Cambria" panose="02040503050406030204" pitchFamily="18" charset="0"/>
              </a:rPr>
              <a:t>değildir</a:t>
            </a:r>
            <a:r>
              <a:rPr lang="tr-TR" altLang="tr-TR" sz="2400" dirty="0">
                <a:latin typeface="Cambria" panose="02040503050406030204" pitchFamily="18" charset="0"/>
                <a:ea typeface="Cambria" panose="02040503050406030204" pitchFamily="18" charset="0"/>
              </a:rPr>
              <a:t>.</a:t>
            </a:r>
          </a:p>
          <a:p>
            <a:pPr marL="342900" indent="-342900" algn="just" eaLnBrk="0" fontAlgn="base" hangingPunct="0">
              <a:lnSpc>
                <a:spcPct val="200000"/>
              </a:lnSpc>
              <a:spcBef>
                <a:spcPct val="0"/>
              </a:spcBef>
              <a:spcAft>
                <a:spcPct val="0"/>
              </a:spcAft>
              <a:buFont typeface="Arial" panose="020B0604020202020204" pitchFamily="34" charset="0"/>
              <a:buChar char="•"/>
            </a:pPr>
            <a:r>
              <a:rPr lang="tr-TR" altLang="tr-TR" sz="2400" dirty="0">
                <a:latin typeface="Cambria" panose="02040503050406030204" pitchFamily="18" charset="0"/>
                <a:ea typeface="Cambria" panose="02040503050406030204" pitchFamily="18" charset="0"/>
              </a:rPr>
              <a:t>Süreç Temelli değerlendirme, dönem başındaki ilk konudan geldiğimiz yere kadar ara sınav (</a:t>
            </a:r>
            <a:r>
              <a:rPr lang="tr-TR" altLang="tr-TR" sz="2400" dirty="0" err="1">
                <a:latin typeface="Cambria" panose="02040503050406030204" pitchFamily="18" charset="0"/>
                <a:ea typeface="Cambria" panose="02040503050406030204" pitchFamily="18" charset="0"/>
              </a:rPr>
              <a:t>kuiz</a:t>
            </a:r>
            <a:r>
              <a:rPr lang="tr-TR" altLang="tr-TR" sz="2400" dirty="0">
                <a:latin typeface="Cambria" panose="02040503050406030204" pitchFamily="18" charset="0"/>
                <a:ea typeface="Cambria" panose="02040503050406030204" pitchFamily="18" charset="0"/>
              </a:rPr>
              <a:t>) yapmak </a:t>
            </a:r>
            <a:r>
              <a:rPr lang="tr-TR" altLang="tr-TR" sz="2400" b="1" u="sng" dirty="0">
                <a:latin typeface="Cambria" panose="02040503050406030204" pitchFamily="18" charset="0"/>
                <a:ea typeface="Cambria" panose="02040503050406030204" pitchFamily="18" charset="0"/>
              </a:rPr>
              <a:t>değildir</a:t>
            </a:r>
            <a:r>
              <a:rPr lang="tr-TR" altLang="tr-TR" sz="2400" dirty="0">
                <a:latin typeface="Cambria" panose="02040503050406030204" pitchFamily="18" charset="0"/>
                <a:ea typeface="Cambria" panose="02040503050406030204" pitchFamily="18" charset="0"/>
              </a:rPr>
              <a:t>.</a:t>
            </a:r>
            <a:endParaRPr lang="tr-TR" altLang="tr-TR" sz="2400" u="sng" dirty="0">
              <a:latin typeface="Cambria" panose="02040503050406030204" pitchFamily="18" charset="0"/>
              <a:ea typeface="Cambria" panose="02040503050406030204" pitchFamily="18" charset="0"/>
            </a:endParaRPr>
          </a:p>
          <a:p>
            <a:pPr marL="342900" indent="-342900" algn="just">
              <a:lnSpc>
                <a:spcPct val="200000"/>
              </a:lnSpc>
              <a:buFont typeface="Arial" panose="020B0604020202020204" pitchFamily="34" charset="0"/>
              <a:buChar char="•"/>
            </a:pPr>
            <a:endParaRPr lang="tr-TR" sz="2400" b="1" dirty="0">
              <a:latin typeface="Cambria" panose="02040503050406030204" pitchFamily="18" charset="0"/>
              <a:ea typeface="Cambria" panose="02040503050406030204" pitchFamily="18" charset="0"/>
            </a:endParaRPr>
          </a:p>
        </p:txBody>
      </p:sp>
      <p:sp>
        <p:nvSpPr>
          <p:cNvPr id="6" name="Metin kutusu 5"/>
          <p:cNvSpPr txBox="1"/>
          <p:nvPr/>
        </p:nvSpPr>
        <p:spPr>
          <a:xfrm>
            <a:off x="2009015" y="1406444"/>
            <a:ext cx="7404528" cy="461665"/>
          </a:xfrm>
          <a:prstGeom prst="rect">
            <a:avLst/>
          </a:prstGeom>
          <a:noFill/>
        </p:spPr>
        <p:txBody>
          <a:bodyPr wrap="none" rtlCol="0">
            <a:spAutoFit/>
          </a:bodyPr>
          <a:lstStyle/>
          <a:p>
            <a:r>
              <a:rPr lang="tr-TR" sz="2400" b="1" dirty="0">
                <a:solidFill>
                  <a:srgbClr val="FF0000"/>
                </a:solidFill>
                <a:latin typeface="Cambria" panose="02040503050406030204" pitchFamily="18" charset="0"/>
                <a:ea typeface="Cambria" panose="02040503050406030204" pitchFamily="18" charset="0"/>
              </a:rPr>
              <a:t>Süreç Temelli Ölçme ve Değerlendirme ne </a:t>
            </a:r>
            <a:r>
              <a:rPr lang="tr-TR" sz="2400" b="1" u="sng" dirty="0">
                <a:solidFill>
                  <a:srgbClr val="FF0000"/>
                </a:solidFill>
                <a:latin typeface="Cambria" panose="02040503050406030204" pitchFamily="18" charset="0"/>
                <a:ea typeface="Cambria" panose="02040503050406030204" pitchFamily="18" charset="0"/>
              </a:rPr>
              <a:t>değildir</a:t>
            </a:r>
            <a:r>
              <a:rPr lang="tr-TR" sz="2400" b="1" dirty="0">
                <a:solidFill>
                  <a:srgbClr val="FF0000"/>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29333258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pic>
        <p:nvPicPr>
          <p:cNvPr id="4" name="Resim 3"/>
          <p:cNvPicPr>
            <a:picLocks noChangeAspect="1"/>
          </p:cNvPicPr>
          <p:nvPr/>
        </p:nvPicPr>
        <p:blipFill>
          <a:blip r:embed="rId3"/>
          <a:stretch>
            <a:fillRect/>
          </a:stretch>
        </p:blipFill>
        <p:spPr>
          <a:xfrm>
            <a:off x="277090" y="1605297"/>
            <a:ext cx="6191250" cy="4393722"/>
          </a:xfrm>
          <a:prstGeom prst="rect">
            <a:avLst/>
          </a:prstGeom>
        </p:spPr>
      </p:pic>
      <p:sp>
        <p:nvSpPr>
          <p:cNvPr id="7" name="TextBox 2">
            <a:extLst>
              <a:ext uri="{FF2B5EF4-FFF2-40B4-BE49-F238E27FC236}">
                <a16:creationId xmlns:a16="http://schemas.microsoft.com/office/drawing/2014/main" id="{8137AE4B-E2B7-A147-EF52-B8282C8A36AE}"/>
              </a:ext>
            </a:extLst>
          </p:cNvPr>
          <p:cNvSpPr txBox="1"/>
          <p:nvPr/>
        </p:nvSpPr>
        <p:spPr>
          <a:xfrm>
            <a:off x="2570018" y="950536"/>
            <a:ext cx="7051964" cy="641201"/>
          </a:xfrm>
          <a:prstGeom prst="rect">
            <a:avLst/>
          </a:prstGeom>
        </p:spPr>
        <p:txBody>
          <a:bodyPr wrap="square" lIns="0" tIns="0" rIns="0" bIns="0" rtlCol="0" anchor="t">
            <a:spAutoFit/>
          </a:bodyPr>
          <a:lstStyle/>
          <a:p>
            <a:pPr marL="0" lvl="0" indent="0">
              <a:lnSpc>
                <a:spcPts val="5039"/>
              </a:lnSpc>
              <a:spcBef>
                <a:spcPct val="0"/>
              </a:spcBef>
            </a:pPr>
            <a:r>
              <a:rPr lang="tr-TR" sz="2400" b="1" dirty="0">
                <a:solidFill>
                  <a:srgbClr val="FF0000"/>
                </a:solidFill>
                <a:latin typeface="Cambria" panose="02040503050406030204" pitchFamily="18" charset="0"/>
                <a:ea typeface="Cambria" panose="02040503050406030204" pitchFamily="18" charset="0"/>
              </a:rPr>
              <a:t>Sisteme Yönelik Dönüt/ Kazanım Başarı Analizi</a:t>
            </a:r>
            <a:endParaRPr lang="en-US" sz="2400" b="1" dirty="0">
              <a:solidFill>
                <a:srgbClr val="FF0000"/>
              </a:solidFill>
              <a:latin typeface="Cambria" panose="02040503050406030204" pitchFamily="18" charset="0"/>
              <a:ea typeface="Cambria" panose="02040503050406030204" pitchFamily="18" charset="0"/>
            </a:endParaRPr>
          </a:p>
        </p:txBody>
      </p:sp>
      <p:sp>
        <p:nvSpPr>
          <p:cNvPr id="6" name="Dikdörtgen 5"/>
          <p:cNvSpPr/>
          <p:nvPr/>
        </p:nvSpPr>
        <p:spPr>
          <a:xfrm>
            <a:off x="6468340" y="1747749"/>
            <a:ext cx="5280315" cy="410881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tr-TR" sz="2200" dirty="0">
                <a:latin typeface="Cambria" panose="02040503050406030204" pitchFamily="18" charset="0"/>
                <a:ea typeface="Cambria" panose="02040503050406030204" pitchFamily="18" charset="0"/>
              </a:rPr>
              <a:t>Dersin öğrenme çıktıları/ kazanımları öğrenciye kazandırılmak istenenlerdir.</a:t>
            </a:r>
          </a:p>
          <a:p>
            <a:pPr marL="342900" indent="-342900" algn="just">
              <a:lnSpc>
                <a:spcPct val="150000"/>
              </a:lnSpc>
              <a:buFont typeface="Arial" panose="020B0604020202020204" pitchFamily="34" charset="0"/>
              <a:buChar char="•"/>
            </a:pPr>
            <a:r>
              <a:rPr lang="tr-TR" sz="2200" dirty="0">
                <a:latin typeface="Cambria" panose="02040503050406030204" pitchFamily="18" charset="0"/>
                <a:ea typeface="Cambria" panose="02040503050406030204" pitchFamily="18" charset="0"/>
              </a:rPr>
              <a:t>Dönem sonunda her öğrencinin bu içeriğe %70 oranında </a:t>
            </a:r>
            <a:r>
              <a:rPr lang="tr-TR" sz="2000" i="1" dirty="0">
                <a:latin typeface="Cambria" panose="02040503050406030204" pitchFamily="18" charset="0"/>
                <a:ea typeface="Cambria" panose="02040503050406030204" pitchFamily="18" charset="0"/>
              </a:rPr>
              <a:t>(değişebilir bir oran olmakla beraber eğitimde genellikle bu oran baz alınır.)</a:t>
            </a:r>
            <a:r>
              <a:rPr lang="tr-TR" sz="2200" dirty="0">
                <a:latin typeface="Cambria" panose="02040503050406030204" pitchFamily="18" charset="0"/>
                <a:ea typeface="Cambria" panose="02040503050406030204" pitchFamily="18" charset="0"/>
              </a:rPr>
              <a:t> hakim olması beklenir.</a:t>
            </a:r>
          </a:p>
          <a:p>
            <a:pPr marL="342900" indent="-342900" algn="just">
              <a:lnSpc>
                <a:spcPct val="150000"/>
              </a:lnSpc>
              <a:buFont typeface="Arial" panose="020B0604020202020204" pitchFamily="34" charset="0"/>
              <a:buChar char="•"/>
            </a:pPr>
            <a:r>
              <a:rPr lang="tr-TR" sz="2200" dirty="0">
                <a:latin typeface="Cambria" panose="02040503050406030204" pitchFamily="18" charset="0"/>
                <a:ea typeface="Cambria" panose="02040503050406030204" pitchFamily="18" charset="0"/>
              </a:rPr>
              <a:t>Bu hakimiyetin oranını belirlemek için ölçme ve değerlendirme yapılır.</a:t>
            </a:r>
          </a:p>
        </p:txBody>
      </p:sp>
    </p:spTree>
    <p:extLst>
      <p:ext uri="{BB962C8B-B14F-4D97-AF65-F5344CB8AC3E}">
        <p14:creationId xmlns:p14="http://schemas.microsoft.com/office/powerpoint/2010/main" val="8414994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sp>
        <p:nvSpPr>
          <p:cNvPr id="7" name="TextBox 2">
            <a:extLst>
              <a:ext uri="{FF2B5EF4-FFF2-40B4-BE49-F238E27FC236}">
                <a16:creationId xmlns:a16="http://schemas.microsoft.com/office/drawing/2014/main" id="{8137AE4B-E2B7-A147-EF52-B8282C8A36AE}"/>
              </a:ext>
            </a:extLst>
          </p:cNvPr>
          <p:cNvSpPr txBox="1"/>
          <p:nvPr/>
        </p:nvSpPr>
        <p:spPr>
          <a:xfrm>
            <a:off x="2570018" y="950536"/>
            <a:ext cx="7051964" cy="550856"/>
          </a:xfrm>
          <a:prstGeom prst="rect">
            <a:avLst/>
          </a:prstGeom>
        </p:spPr>
        <p:txBody>
          <a:bodyPr wrap="square" lIns="0" tIns="0" rIns="0" bIns="0" rtlCol="0" anchor="t">
            <a:spAutoFit/>
          </a:bodyPr>
          <a:lstStyle/>
          <a:p>
            <a:pPr marL="0" lvl="0" indent="0">
              <a:lnSpc>
                <a:spcPts val="5039"/>
              </a:lnSpc>
              <a:spcBef>
                <a:spcPct val="0"/>
              </a:spcBef>
            </a:pPr>
            <a:r>
              <a:rPr lang="tr-TR" sz="2400" b="1" dirty="0">
                <a:solidFill>
                  <a:srgbClr val="FF0000"/>
                </a:solidFill>
                <a:latin typeface="Cambria" panose="02040503050406030204" pitchFamily="18" charset="0"/>
                <a:ea typeface="Cambria" panose="02040503050406030204" pitchFamily="18" charset="0"/>
              </a:rPr>
              <a:t>Sisteme Yönelik Dönüt/Kazanım Başarı Analizi</a:t>
            </a:r>
            <a:endParaRPr lang="en-US" sz="2400" b="1" dirty="0">
              <a:solidFill>
                <a:srgbClr val="FF0000"/>
              </a:solidFill>
              <a:latin typeface="Cambria" panose="02040503050406030204" pitchFamily="18" charset="0"/>
              <a:ea typeface="Cambria" panose="02040503050406030204" pitchFamily="18" charset="0"/>
            </a:endParaRPr>
          </a:p>
        </p:txBody>
      </p:sp>
      <p:sp>
        <p:nvSpPr>
          <p:cNvPr id="6" name="Dikdörtgen 5"/>
          <p:cNvSpPr/>
          <p:nvPr/>
        </p:nvSpPr>
        <p:spPr>
          <a:xfrm>
            <a:off x="568036" y="1747749"/>
            <a:ext cx="10280073" cy="256871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tr-TR" sz="2200" dirty="0">
                <a:latin typeface="Cambria" panose="02040503050406030204" pitchFamily="18" charset="0"/>
                <a:ea typeface="Cambria" panose="02040503050406030204" pitchFamily="18" charset="0"/>
              </a:rPr>
              <a:t>Ancak bilgi paketinde bu kazanımlarla ilgili eksikler bulunuyorsa öğrencinin kazanımları başarma durumuna yönelik çıktılar sistemden alınamaz.</a:t>
            </a:r>
          </a:p>
          <a:p>
            <a:pPr marL="342900" indent="-342900" algn="just">
              <a:lnSpc>
                <a:spcPct val="150000"/>
              </a:lnSpc>
              <a:buFont typeface="Arial" panose="020B0604020202020204" pitchFamily="34" charset="0"/>
              <a:buChar char="•"/>
            </a:pPr>
            <a:r>
              <a:rPr lang="tr-TR" sz="2200" dirty="0">
                <a:latin typeface="Cambria" panose="02040503050406030204" pitchFamily="18" charset="0"/>
                <a:ea typeface="Cambria" panose="02040503050406030204" pitchFamily="18" charset="0"/>
              </a:rPr>
              <a:t>Bu ise akademisyene ve sisteme yönelik dönüt kısmının olmamasına yol açar.</a:t>
            </a:r>
          </a:p>
          <a:p>
            <a:pPr marL="342900" indent="-342900" algn="just">
              <a:lnSpc>
                <a:spcPct val="150000"/>
              </a:lnSpc>
              <a:buFont typeface="Arial" panose="020B0604020202020204" pitchFamily="34" charset="0"/>
              <a:buChar char="•"/>
            </a:pPr>
            <a:r>
              <a:rPr lang="tr-TR" sz="2200" dirty="0">
                <a:latin typeface="Cambria" panose="02040503050406030204" pitchFamily="18" charset="0"/>
                <a:ea typeface="Cambria" panose="02040503050406030204" pitchFamily="18" charset="0"/>
              </a:rPr>
              <a:t>Bu durum da tüm öğrencilere adil davranmayan bir sistemin oluşmasına yol açabilir.</a:t>
            </a:r>
          </a:p>
        </p:txBody>
      </p:sp>
    </p:spTree>
    <p:extLst>
      <p:ext uri="{BB962C8B-B14F-4D97-AF65-F5344CB8AC3E}">
        <p14:creationId xmlns:p14="http://schemas.microsoft.com/office/powerpoint/2010/main" val="32940767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içeren bir resim&#10;&#10;Açıklama otomatik olarak oluşturuldu">
            <a:extLst>
              <a:ext uri="{FF2B5EF4-FFF2-40B4-BE49-F238E27FC236}">
                <a16:creationId xmlns:a16="http://schemas.microsoft.com/office/drawing/2014/main" id="{742585A9-D017-1642-BFA7-4353B13A2A86}"/>
              </a:ext>
            </a:extLst>
          </p:cNvPr>
          <p:cNvPicPr>
            <a:picLocks noGrp="1" noChangeAspect="1"/>
          </p:cNvPicPr>
          <p:nvPr>
            <p:ph idx="1"/>
          </p:nvPr>
        </p:nvPicPr>
        <p:blipFill>
          <a:blip r:embed="rId2"/>
          <a:stretch>
            <a:fillRect/>
          </a:stretch>
        </p:blipFill>
        <p:spPr>
          <a:xfrm>
            <a:off x="0" y="0"/>
            <a:ext cx="12192000" cy="6858000"/>
          </a:xfrm>
        </p:spPr>
      </p:pic>
      <p:sp>
        <p:nvSpPr>
          <p:cNvPr id="2" name="Dikdörtgen 1"/>
          <p:cNvSpPr/>
          <p:nvPr/>
        </p:nvSpPr>
        <p:spPr>
          <a:xfrm>
            <a:off x="983671" y="1805923"/>
            <a:ext cx="10571020" cy="1685783"/>
          </a:xfrm>
          <a:prstGeom prst="rect">
            <a:avLst/>
          </a:prstGeom>
        </p:spPr>
        <p:txBody>
          <a:bodyPr wrap="square">
            <a:spAutoFit/>
          </a:bodyPr>
          <a:lstStyle/>
          <a:p>
            <a:pPr marL="342900" indent="-342900">
              <a:lnSpc>
                <a:spcPct val="150000"/>
              </a:lnSpc>
              <a:buFont typeface="Arial" panose="020B0604020202020204" pitchFamily="34" charset="0"/>
              <a:buChar char="•"/>
            </a:pPr>
            <a:r>
              <a:rPr lang="en-US" sz="2400" dirty="0" err="1">
                <a:solidFill>
                  <a:srgbClr val="222222"/>
                </a:solidFill>
                <a:latin typeface="Cambria" panose="02040503050406030204" pitchFamily="18" charset="0"/>
                <a:ea typeface="Cambria" panose="02040503050406030204" pitchFamily="18" charset="0"/>
              </a:rPr>
              <a:t>Ebel</a:t>
            </a:r>
            <a:r>
              <a:rPr lang="en-US" sz="2400" dirty="0">
                <a:solidFill>
                  <a:srgbClr val="222222"/>
                </a:solidFill>
                <a:latin typeface="Cambria" panose="02040503050406030204" pitchFamily="18" charset="0"/>
                <a:ea typeface="Cambria" panose="02040503050406030204" pitchFamily="18" charset="0"/>
              </a:rPr>
              <a:t>, R. L. (1972). Essentials of educational measurement.</a:t>
            </a:r>
            <a:endParaRPr lang="tr-TR" sz="2400" dirty="0">
              <a:solidFill>
                <a:srgbClr val="222222"/>
              </a:solidFill>
              <a:latin typeface="Cambria" panose="02040503050406030204" pitchFamily="18" charset="0"/>
              <a:ea typeface="Cambria" panose="02040503050406030204" pitchFamily="18" charset="0"/>
            </a:endParaRPr>
          </a:p>
          <a:p>
            <a:pPr marL="342900" indent="-342900">
              <a:lnSpc>
                <a:spcPct val="150000"/>
              </a:lnSpc>
              <a:buFont typeface="Arial" panose="020B0604020202020204" pitchFamily="34" charset="0"/>
              <a:buChar char="•"/>
            </a:pPr>
            <a:r>
              <a:rPr lang="tr-TR" sz="2400" dirty="0">
                <a:latin typeface="Cambria" panose="02040503050406030204" pitchFamily="18" charset="0"/>
                <a:ea typeface="Cambria" panose="02040503050406030204" pitchFamily="18" charset="0"/>
              </a:rPr>
              <a:t>Turgut, M. F., &amp; </a:t>
            </a:r>
            <a:r>
              <a:rPr lang="tr-TR" sz="2400" dirty="0" err="1">
                <a:latin typeface="Cambria" panose="02040503050406030204" pitchFamily="18" charset="0"/>
                <a:ea typeface="Cambria" panose="02040503050406030204" pitchFamily="18" charset="0"/>
              </a:rPr>
              <a:t>Baykul</a:t>
            </a:r>
            <a:r>
              <a:rPr lang="tr-TR" sz="2400" dirty="0">
                <a:latin typeface="Cambria" panose="02040503050406030204" pitchFamily="18" charset="0"/>
                <a:ea typeface="Cambria" panose="02040503050406030204" pitchFamily="18" charset="0"/>
              </a:rPr>
              <a:t>, Y. (2010). </a:t>
            </a:r>
            <a:r>
              <a:rPr lang="tr-TR" sz="2400" i="1" dirty="0">
                <a:latin typeface="Cambria" panose="02040503050406030204" pitchFamily="18" charset="0"/>
                <a:ea typeface="Cambria" panose="02040503050406030204" pitchFamily="18" charset="0"/>
              </a:rPr>
              <a:t>Eğitimde ölçme ve değerlendirme</a:t>
            </a:r>
            <a:r>
              <a:rPr lang="tr-TR" sz="2400" dirty="0">
                <a:latin typeface="Cambria" panose="02040503050406030204" pitchFamily="18" charset="0"/>
                <a:ea typeface="Cambria" panose="02040503050406030204" pitchFamily="18" charset="0"/>
              </a:rPr>
              <a:t> (</a:t>
            </a:r>
            <a:r>
              <a:rPr lang="tr-TR" sz="2400" dirty="0" err="1">
                <a:latin typeface="Cambria" panose="02040503050406030204" pitchFamily="18" charset="0"/>
                <a:ea typeface="Cambria" panose="02040503050406030204" pitchFamily="18" charset="0"/>
              </a:rPr>
              <a:t>Vol</a:t>
            </a:r>
            <a:r>
              <a:rPr lang="tr-TR" sz="2400" dirty="0">
                <a:latin typeface="Cambria" panose="02040503050406030204" pitchFamily="18" charset="0"/>
                <a:ea typeface="Cambria" panose="02040503050406030204" pitchFamily="18" charset="0"/>
              </a:rPr>
              <a:t>. 2). </a:t>
            </a:r>
            <a:r>
              <a:rPr lang="tr-TR" sz="2400" dirty="0" err="1">
                <a:latin typeface="Cambria" panose="02040503050406030204" pitchFamily="18" charset="0"/>
                <a:ea typeface="Cambria" panose="02040503050406030204" pitchFamily="18" charset="0"/>
              </a:rPr>
              <a:t>Pegem</a:t>
            </a:r>
            <a:r>
              <a:rPr lang="tr-TR" sz="2400" dirty="0">
                <a:latin typeface="Cambria" panose="02040503050406030204" pitchFamily="18" charset="0"/>
                <a:ea typeface="Cambria" panose="02040503050406030204" pitchFamily="18" charset="0"/>
              </a:rPr>
              <a:t> Akademi.</a:t>
            </a:r>
          </a:p>
        </p:txBody>
      </p:sp>
      <p:sp>
        <p:nvSpPr>
          <p:cNvPr id="4" name="Dikdörtgen 3"/>
          <p:cNvSpPr/>
          <p:nvPr/>
        </p:nvSpPr>
        <p:spPr>
          <a:xfrm>
            <a:off x="4849089" y="1251741"/>
            <a:ext cx="2632366" cy="461665"/>
          </a:xfrm>
          <a:prstGeom prst="rect">
            <a:avLst/>
          </a:prstGeom>
        </p:spPr>
        <p:txBody>
          <a:bodyPr wrap="square">
            <a:spAutoFit/>
          </a:bodyPr>
          <a:lstStyle/>
          <a:p>
            <a:r>
              <a:rPr lang="tr-TR" sz="2400" b="1" dirty="0">
                <a:solidFill>
                  <a:srgbClr val="222222"/>
                </a:solidFill>
                <a:latin typeface="Arial" panose="020B0604020202020204" pitchFamily="34" charset="0"/>
              </a:rPr>
              <a:t>KAYNAKÇA</a:t>
            </a:r>
            <a:endParaRPr lang="tr-TR" sz="2400" b="1" dirty="0"/>
          </a:p>
        </p:txBody>
      </p:sp>
    </p:spTree>
    <p:extLst>
      <p:ext uri="{BB962C8B-B14F-4D97-AF65-F5344CB8AC3E}">
        <p14:creationId xmlns:p14="http://schemas.microsoft.com/office/powerpoint/2010/main" val="78376737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2291</TotalTime>
  <Words>1052</Words>
  <Application>Microsoft Office PowerPoint</Application>
  <PresentationFormat>Geniş ekran</PresentationFormat>
  <Paragraphs>140</Paragraphs>
  <Slides>42</Slides>
  <Notes>3</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42</vt:i4>
      </vt:variant>
    </vt:vector>
  </HeadingPairs>
  <TitlesOfParts>
    <vt:vector size="53" baseType="lpstr">
      <vt:lpstr>Arial</vt:lpstr>
      <vt:lpstr>Arial Kalın</vt:lpstr>
      <vt:lpstr>Calibri</vt:lpstr>
      <vt:lpstr>Calibri Light</vt:lpstr>
      <vt:lpstr>Cambria</vt:lpstr>
      <vt:lpstr>Comic Sans MS</vt:lpstr>
      <vt:lpstr>Fira Sans</vt:lpstr>
      <vt:lpstr>Fira Sans Bold</vt:lpstr>
      <vt:lpstr>Google Sans Text</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Süreç Temelli Ölçme Sistemlerinde Sınavlara Yönelik Açıklamalar</vt:lpstr>
      <vt:lpstr>Süreç Temelli Ölçme Sistemlerinde Sınavlara Yönelik Açıklamalar</vt:lpstr>
      <vt:lpstr>Süreç Temelli Ölçme Sistemlerinde Sınavlara Yönelik Açıklamalar</vt:lpstr>
      <vt:lpstr>Süreç Temelli Ölçme Sistemlerinde Sınavlara Yönelik Açıklamalar</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Funda Kaya</dc:creator>
  <cp:lastModifiedBy>Gündüz Güngör</cp:lastModifiedBy>
  <cp:revision>296</cp:revision>
  <dcterms:created xsi:type="dcterms:W3CDTF">2020-12-12T14:49:23Z</dcterms:created>
  <dcterms:modified xsi:type="dcterms:W3CDTF">2026-02-10T13:44:18Z</dcterms:modified>
</cp:coreProperties>
</file>